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7" r:id="rId2"/>
    <p:sldId id="294" r:id="rId3"/>
    <p:sldId id="262" r:id="rId4"/>
    <p:sldId id="296" r:id="rId5"/>
    <p:sldId id="263" r:id="rId6"/>
    <p:sldId id="264" r:id="rId7"/>
    <p:sldId id="266" r:id="rId8"/>
    <p:sldId id="267" r:id="rId9"/>
    <p:sldId id="268" r:id="rId10"/>
    <p:sldId id="297" r:id="rId11"/>
    <p:sldId id="271" r:id="rId12"/>
    <p:sldId id="272" r:id="rId13"/>
    <p:sldId id="273" r:id="rId14"/>
    <p:sldId id="277" r:id="rId15"/>
    <p:sldId id="276" r:id="rId16"/>
    <p:sldId id="292" r:id="rId17"/>
    <p:sldId id="293" r:id="rId18"/>
    <p:sldId id="275" r:id="rId19"/>
    <p:sldId id="283" r:id="rId20"/>
    <p:sldId id="287" r:id="rId21"/>
    <p:sldId id="284" r:id="rId22"/>
    <p:sldId id="274" r:id="rId23"/>
    <p:sldId id="290" r:id="rId24"/>
    <p:sldId id="280" r:id="rId25"/>
    <p:sldId id="291" r:id="rId26"/>
    <p:sldId id="288" r:id="rId27"/>
    <p:sldId id="289" r:id="rId28"/>
    <p:sldId id="278" r:id="rId29"/>
    <p:sldId id="279" r:id="rId30"/>
    <p:sldId id="295" r:id="rId31"/>
    <p:sldId id="298" r:id="rId32"/>
    <p:sldId id="300" r:id="rId33"/>
    <p:sldId id="301" r:id="rId34"/>
    <p:sldId id="302" r:id="rId35"/>
    <p:sldId id="303" r:id="rId36"/>
    <p:sldId id="304" r:id="rId37"/>
    <p:sldId id="305" r:id="rId38"/>
    <p:sldId id="306" r:id="rId39"/>
    <p:sldId id="307" r:id="rId40"/>
    <p:sldId id="308" r:id="rId41"/>
    <p:sldId id="309" r:id="rId42"/>
    <p:sldId id="299" r:id="rId43"/>
    <p:sldId id="310" r:id="rId44"/>
    <p:sldId id="311" r:id="rId45"/>
    <p:sldId id="312" r:id="rId46"/>
    <p:sldId id="313" r:id="rId47"/>
    <p:sldId id="314" r:id="rId48"/>
    <p:sldId id="315" r:id="rId49"/>
    <p:sldId id="316" r:id="rId50"/>
    <p:sldId id="317" r:id="rId51"/>
    <p:sldId id="318" r:id="rId52"/>
    <p:sldId id="31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24" autoAdjust="0"/>
    <p:restoredTop sz="80567" autoAdjust="0"/>
  </p:normalViewPr>
  <p:slideViewPr>
    <p:cSldViewPr snapToGrid="0">
      <p:cViewPr varScale="1">
        <p:scale>
          <a:sx n="54" d="100"/>
          <a:sy n="54" d="100"/>
        </p:scale>
        <p:origin x="904" y="48"/>
      </p:cViewPr>
      <p:guideLst/>
    </p:cSldViewPr>
  </p:slideViewPr>
  <p:outlineViewPr>
    <p:cViewPr>
      <p:scale>
        <a:sx n="33" d="100"/>
        <a:sy n="33" d="100"/>
      </p:scale>
      <p:origin x="0" y="-311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837266-43D6-41CF-9E4B-6148ED2C18DC}"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83E5480C-E38F-4CAD-9F21-E370528BBBB9}">
      <dgm:prSet/>
      <dgm:spPr/>
      <dgm:t>
        <a:bodyPr/>
        <a:lstStyle/>
        <a:p>
          <a:pPr rtl="0"/>
          <a:r>
            <a:rPr lang="en-US"/>
            <a:t>Deployment Models</a:t>
          </a:r>
        </a:p>
      </dgm:t>
    </dgm:pt>
    <dgm:pt modelId="{508018ED-16E8-45C9-97F6-1BD1D7BE9A6A}" type="parTrans" cxnId="{A3E61B09-F37F-4872-9A96-6F2F5C9D4FA1}">
      <dgm:prSet/>
      <dgm:spPr/>
      <dgm:t>
        <a:bodyPr/>
        <a:lstStyle/>
        <a:p>
          <a:endParaRPr lang="en-US"/>
        </a:p>
      </dgm:t>
    </dgm:pt>
    <dgm:pt modelId="{A8FE8533-E84B-4DE1-9355-4C2740204E3E}" type="sibTrans" cxnId="{A3E61B09-F37F-4872-9A96-6F2F5C9D4FA1}">
      <dgm:prSet/>
      <dgm:spPr/>
      <dgm:t>
        <a:bodyPr/>
        <a:lstStyle/>
        <a:p>
          <a:endParaRPr lang="en-US"/>
        </a:p>
      </dgm:t>
    </dgm:pt>
    <dgm:pt modelId="{9AB1657B-D3DE-4989-B88A-6AF460837B42}">
      <dgm:prSet/>
      <dgm:spPr/>
      <dgm:t>
        <a:bodyPr/>
        <a:lstStyle/>
        <a:p>
          <a:pPr rtl="0"/>
          <a:r>
            <a:rPr lang="en-US"/>
            <a:t>Service Models</a:t>
          </a:r>
        </a:p>
      </dgm:t>
    </dgm:pt>
    <dgm:pt modelId="{5714246B-5105-40F5-A87C-DBD7F22AFAFF}" type="parTrans" cxnId="{1D92751F-89C7-4E20-9F60-775CE2DE0240}">
      <dgm:prSet/>
      <dgm:spPr/>
      <dgm:t>
        <a:bodyPr/>
        <a:lstStyle/>
        <a:p>
          <a:endParaRPr lang="en-US"/>
        </a:p>
      </dgm:t>
    </dgm:pt>
    <dgm:pt modelId="{F3036E81-FEF7-42E3-AFF8-7732A06BABC5}" type="sibTrans" cxnId="{1D92751F-89C7-4E20-9F60-775CE2DE0240}">
      <dgm:prSet/>
      <dgm:spPr/>
      <dgm:t>
        <a:bodyPr/>
        <a:lstStyle/>
        <a:p>
          <a:endParaRPr lang="en-US"/>
        </a:p>
      </dgm:t>
    </dgm:pt>
    <dgm:pt modelId="{18BD3933-BF6B-41B7-AD0E-25CDDF120114}">
      <dgm:prSet/>
      <dgm:spPr/>
      <dgm:t>
        <a:bodyPr/>
        <a:lstStyle/>
        <a:p>
          <a:pPr rtl="0"/>
          <a:r>
            <a:rPr lang="en-US" dirty="0"/>
            <a:t>Price Models</a:t>
          </a:r>
        </a:p>
      </dgm:t>
    </dgm:pt>
    <dgm:pt modelId="{77931F94-D486-42E7-815B-A933BC1E76A8}" type="parTrans" cxnId="{1831F317-FD8A-4448-8998-924D0618BE9A}">
      <dgm:prSet/>
      <dgm:spPr/>
      <dgm:t>
        <a:bodyPr/>
        <a:lstStyle/>
        <a:p>
          <a:endParaRPr lang="en-US"/>
        </a:p>
      </dgm:t>
    </dgm:pt>
    <dgm:pt modelId="{96B86E1C-D211-4D01-A0AC-F7AD9E3DB018}" type="sibTrans" cxnId="{1831F317-FD8A-4448-8998-924D0618BE9A}">
      <dgm:prSet/>
      <dgm:spPr/>
      <dgm:t>
        <a:bodyPr/>
        <a:lstStyle/>
        <a:p>
          <a:endParaRPr lang="en-US"/>
        </a:p>
      </dgm:t>
    </dgm:pt>
    <dgm:pt modelId="{F57A9D18-7474-4C82-A886-DF08D5E3F74E}">
      <dgm:prSet/>
      <dgm:spPr/>
      <dgm:t>
        <a:bodyPr/>
        <a:lstStyle/>
        <a:p>
          <a:pPr rtl="0"/>
          <a:r>
            <a:rPr lang="en-US"/>
            <a:t>Value Models</a:t>
          </a:r>
        </a:p>
      </dgm:t>
    </dgm:pt>
    <dgm:pt modelId="{7E209002-CFEB-4755-A423-18249EE23ED5}" type="parTrans" cxnId="{AC82F181-D5C0-43ED-8C15-D94B22F55FB8}">
      <dgm:prSet/>
      <dgm:spPr/>
      <dgm:t>
        <a:bodyPr/>
        <a:lstStyle/>
        <a:p>
          <a:endParaRPr lang="en-US"/>
        </a:p>
      </dgm:t>
    </dgm:pt>
    <dgm:pt modelId="{95D8083D-5C32-40FA-8313-A3D991FD3855}" type="sibTrans" cxnId="{AC82F181-D5C0-43ED-8C15-D94B22F55FB8}">
      <dgm:prSet/>
      <dgm:spPr/>
      <dgm:t>
        <a:bodyPr/>
        <a:lstStyle/>
        <a:p>
          <a:endParaRPr lang="en-US"/>
        </a:p>
      </dgm:t>
    </dgm:pt>
    <dgm:pt modelId="{A39D7BAE-0811-49DF-BD2D-0BCC3BDE0162}" type="pres">
      <dgm:prSet presAssocID="{9F837266-43D6-41CF-9E4B-6148ED2C18DC}" presName="Name0" presStyleCnt="0">
        <dgm:presLayoutVars>
          <dgm:dir/>
          <dgm:resizeHandles val="exact"/>
        </dgm:presLayoutVars>
      </dgm:prSet>
      <dgm:spPr/>
    </dgm:pt>
    <dgm:pt modelId="{9945417E-7BE9-4813-A11B-1EBC74EF53D3}" type="pres">
      <dgm:prSet presAssocID="{9F837266-43D6-41CF-9E4B-6148ED2C18DC}" presName="arrow" presStyleLbl="bgShp" presStyleIdx="0" presStyleCnt="1"/>
      <dgm:spPr/>
    </dgm:pt>
    <dgm:pt modelId="{C9D029F6-1D65-4DA3-9E0B-871BF620F66A}" type="pres">
      <dgm:prSet presAssocID="{9F837266-43D6-41CF-9E4B-6148ED2C18DC}" presName="points" presStyleCnt="0"/>
      <dgm:spPr/>
    </dgm:pt>
    <dgm:pt modelId="{5E7A1A95-4439-4EA5-BD45-885F707D8640}" type="pres">
      <dgm:prSet presAssocID="{83E5480C-E38F-4CAD-9F21-E370528BBBB9}" presName="compositeA" presStyleCnt="0"/>
      <dgm:spPr/>
    </dgm:pt>
    <dgm:pt modelId="{676951C5-6487-4EA3-93BF-9161762E5688}" type="pres">
      <dgm:prSet presAssocID="{83E5480C-E38F-4CAD-9F21-E370528BBBB9}" presName="textA" presStyleLbl="revTx" presStyleIdx="0" presStyleCnt="4">
        <dgm:presLayoutVars>
          <dgm:bulletEnabled val="1"/>
        </dgm:presLayoutVars>
      </dgm:prSet>
      <dgm:spPr/>
    </dgm:pt>
    <dgm:pt modelId="{F79406CE-89B7-4D52-A6C0-245066C3E286}" type="pres">
      <dgm:prSet presAssocID="{83E5480C-E38F-4CAD-9F21-E370528BBBB9}" presName="circleA" presStyleLbl="node1" presStyleIdx="0" presStyleCnt="4"/>
      <dgm:spPr/>
    </dgm:pt>
    <dgm:pt modelId="{812DB1CC-A15C-4065-97BE-8D5BBC280DCE}" type="pres">
      <dgm:prSet presAssocID="{83E5480C-E38F-4CAD-9F21-E370528BBBB9}" presName="spaceA" presStyleCnt="0"/>
      <dgm:spPr/>
    </dgm:pt>
    <dgm:pt modelId="{A1B08ACD-2112-4CDF-AC86-F7F54D9CFB4D}" type="pres">
      <dgm:prSet presAssocID="{A8FE8533-E84B-4DE1-9355-4C2740204E3E}" presName="space" presStyleCnt="0"/>
      <dgm:spPr/>
    </dgm:pt>
    <dgm:pt modelId="{DC42AD6F-4D8C-45C3-BF07-34D71688140C}" type="pres">
      <dgm:prSet presAssocID="{9AB1657B-D3DE-4989-B88A-6AF460837B42}" presName="compositeB" presStyleCnt="0"/>
      <dgm:spPr/>
    </dgm:pt>
    <dgm:pt modelId="{1BCF611B-E2FA-4D2F-8055-70DF83E0139F}" type="pres">
      <dgm:prSet presAssocID="{9AB1657B-D3DE-4989-B88A-6AF460837B42}" presName="textB" presStyleLbl="revTx" presStyleIdx="1" presStyleCnt="4">
        <dgm:presLayoutVars>
          <dgm:bulletEnabled val="1"/>
        </dgm:presLayoutVars>
      </dgm:prSet>
      <dgm:spPr/>
    </dgm:pt>
    <dgm:pt modelId="{6D7669C7-8170-4A3F-AC79-4E3D4BD36D9C}" type="pres">
      <dgm:prSet presAssocID="{9AB1657B-D3DE-4989-B88A-6AF460837B42}" presName="circleB" presStyleLbl="node1" presStyleIdx="1" presStyleCnt="4"/>
      <dgm:spPr/>
    </dgm:pt>
    <dgm:pt modelId="{6E1A3DB4-4041-4AE0-881C-15DE42B0313C}" type="pres">
      <dgm:prSet presAssocID="{9AB1657B-D3DE-4989-B88A-6AF460837B42}" presName="spaceB" presStyleCnt="0"/>
      <dgm:spPr/>
    </dgm:pt>
    <dgm:pt modelId="{317B9A01-B854-42E0-941C-257375530D9D}" type="pres">
      <dgm:prSet presAssocID="{F3036E81-FEF7-42E3-AFF8-7732A06BABC5}" presName="space" presStyleCnt="0"/>
      <dgm:spPr/>
    </dgm:pt>
    <dgm:pt modelId="{96178D51-7C42-4B52-996B-08C242136B11}" type="pres">
      <dgm:prSet presAssocID="{18BD3933-BF6B-41B7-AD0E-25CDDF120114}" presName="compositeA" presStyleCnt="0"/>
      <dgm:spPr/>
    </dgm:pt>
    <dgm:pt modelId="{1A532396-F940-4301-BFD0-1904D2041E21}" type="pres">
      <dgm:prSet presAssocID="{18BD3933-BF6B-41B7-AD0E-25CDDF120114}" presName="textA" presStyleLbl="revTx" presStyleIdx="2" presStyleCnt="4">
        <dgm:presLayoutVars>
          <dgm:bulletEnabled val="1"/>
        </dgm:presLayoutVars>
      </dgm:prSet>
      <dgm:spPr/>
    </dgm:pt>
    <dgm:pt modelId="{DCEDA710-DC85-410C-AF88-55D0C7764424}" type="pres">
      <dgm:prSet presAssocID="{18BD3933-BF6B-41B7-AD0E-25CDDF120114}" presName="circleA" presStyleLbl="node1" presStyleIdx="2" presStyleCnt="4"/>
      <dgm:spPr/>
    </dgm:pt>
    <dgm:pt modelId="{77836312-5E46-45B5-BEAF-197D4440E230}" type="pres">
      <dgm:prSet presAssocID="{18BD3933-BF6B-41B7-AD0E-25CDDF120114}" presName="spaceA" presStyleCnt="0"/>
      <dgm:spPr/>
    </dgm:pt>
    <dgm:pt modelId="{80F92A82-F13C-434E-B038-98FFBA2B73C8}" type="pres">
      <dgm:prSet presAssocID="{96B86E1C-D211-4D01-A0AC-F7AD9E3DB018}" presName="space" presStyleCnt="0"/>
      <dgm:spPr/>
    </dgm:pt>
    <dgm:pt modelId="{3F40E7BF-3165-48B6-BDB8-DB45B78F78E5}" type="pres">
      <dgm:prSet presAssocID="{F57A9D18-7474-4C82-A886-DF08D5E3F74E}" presName="compositeB" presStyleCnt="0"/>
      <dgm:spPr/>
    </dgm:pt>
    <dgm:pt modelId="{78B6AB9A-E1E2-4226-B5AA-3A8F1561BFFB}" type="pres">
      <dgm:prSet presAssocID="{F57A9D18-7474-4C82-A886-DF08D5E3F74E}" presName="textB" presStyleLbl="revTx" presStyleIdx="3" presStyleCnt="4">
        <dgm:presLayoutVars>
          <dgm:bulletEnabled val="1"/>
        </dgm:presLayoutVars>
      </dgm:prSet>
      <dgm:spPr/>
    </dgm:pt>
    <dgm:pt modelId="{17D68756-2FB7-4A37-978A-7969A3D1D93B}" type="pres">
      <dgm:prSet presAssocID="{F57A9D18-7474-4C82-A886-DF08D5E3F74E}" presName="circleB" presStyleLbl="node1" presStyleIdx="3" presStyleCnt="4"/>
      <dgm:spPr/>
    </dgm:pt>
    <dgm:pt modelId="{4758570B-A33C-4903-A5B3-AFA93C625ADB}" type="pres">
      <dgm:prSet presAssocID="{F57A9D18-7474-4C82-A886-DF08D5E3F74E}" presName="spaceB" presStyleCnt="0"/>
      <dgm:spPr/>
    </dgm:pt>
  </dgm:ptLst>
  <dgm:cxnLst>
    <dgm:cxn modelId="{A3E61B09-F37F-4872-9A96-6F2F5C9D4FA1}" srcId="{9F837266-43D6-41CF-9E4B-6148ED2C18DC}" destId="{83E5480C-E38F-4CAD-9F21-E370528BBBB9}" srcOrd="0" destOrd="0" parTransId="{508018ED-16E8-45C9-97F6-1BD1D7BE9A6A}" sibTransId="{A8FE8533-E84B-4DE1-9355-4C2740204E3E}"/>
    <dgm:cxn modelId="{1831F317-FD8A-4448-8998-924D0618BE9A}" srcId="{9F837266-43D6-41CF-9E4B-6148ED2C18DC}" destId="{18BD3933-BF6B-41B7-AD0E-25CDDF120114}" srcOrd="2" destOrd="0" parTransId="{77931F94-D486-42E7-815B-A933BC1E76A8}" sibTransId="{96B86E1C-D211-4D01-A0AC-F7AD9E3DB018}"/>
    <dgm:cxn modelId="{0577E51B-71F1-46A3-9FC4-A23F99AFB7ED}" type="presOf" srcId="{F57A9D18-7474-4C82-A886-DF08D5E3F74E}" destId="{78B6AB9A-E1E2-4226-B5AA-3A8F1561BFFB}" srcOrd="0" destOrd="0" presId="urn:microsoft.com/office/officeart/2005/8/layout/hProcess11"/>
    <dgm:cxn modelId="{1D92751F-89C7-4E20-9F60-775CE2DE0240}" srcId="{9F837266-43D6-41CF-9E4B-6148ED2C18DC}" destId="{9AB1657B-D3DE-4989-B88A-6AF460837B42}" srcOrd="1" destOrd="0" parTransId="{5714246B-5105-40F5-A87C-DBD7F22AFAFF}" sibTransId="{F3036E81-FEF7-42E3-AFF8-7732A06BABC5}"/>
    <dgm:cxn modelId="{2AABD23E-3FDD-4786-A550-6A4A618D1B27}" type="presOf" srcId="{83E5480C-E38F-4CAD-9F21-E370528BBBB9}" destId="{676951C5-6487-4EA3-93BF-9161762E5688}" srcOrd="0" destOrd="0" presId="urn:microsoft.com/office/officeart/2005/8/layout/hProcess11"/>
    <dgm:cxn modelId="{D9D2873F-33DD-4E9E-947B-751F241219C6}" type="presOf" srcId="{18BD3933-BF6B-41B7-AD0E-25CDDF120114}" destId="{1A532396-F940-4301-BFD0-1904D2041E21}" srcOrd="0" destOrd="0" presId="urn:microsoft.com/office/officeart/2005/8/layout/hProcess11"/>
    <dgm:cxn modelId="{BC709D5E-6D0D-42F8-B98A-EFB5BAD8CE0A}" type="presOf" srcId="{9F837266-43D6-41CF-9E4B-6148ED2C18DC}" destId="{A39D7BAE-0811-49DF-BD2D-0BCC3BDE0162}" srcOrd="0" destOrd="0" presId="urn:microsoft.com/office/officeart/2005/8/layout/hProcess11"/>
    <dgm:cxn modelId="{67F1D14F-EE1B-49CB-B2BD-2252420C68D5}" type="presOf" srcId="{9AB1657B-D3DE-4989-B88A-6AF460837B42}" destId="{1BCF611B-E2FA-4D2F-8055-70DF83E0139F}" srcOrd="0" destOrd="0" presId="urn:microsoft.com/office/officeart/2005/8/layout/hProcess11"/>
    <dgm:cxn modelId="{AC82F181-D5C0-43ED-8C15-D94B22F55FB8}" srcId="{9F837266-43D6-41CF-9E4B-6148ED2C18DC}" destId="{F57A9D18-7474-4C82-A886-DF08D5E3F74E}" srcOrd="3" destOrd="0" parTransId="{7E209002-CFEB-4755-A423-18249EE23ED5}" sibTransId="{95D8083D-5C32-40FA-8313-A3D991FD3855}"/>
    <dgm:cxn modelId="{40681CD1-0DDA-4734-80A0-7D53E2501238}" type="presParOf" srcId="{A39D7BAE-0811-49DF-BD2D-0BCC3BDE0162}" destId="{9945417E-7BE9-4813-A11B-1EBC74EF53D3}" srcOrd="0" destOrd="0" presId="urn:microsoft.com/office/officeart/2005/8/layout/hProcess11"/>
    <dgm:cxn modelId="{7DCE97A9-4453-42C7-B061-0CA99AAE9238}" type="presParOf" srcId="{A39D7BAE-0811-49DF-BD2D-0BCC3BDE0162}" destId="{C9D029F6-1D65-4DA3-9E0B-871BF620F66A}" srcOrd="1" destOrd="0" presId="urn:microsoft.com/office/officeart/2005/8/layout/hProcess11"/>
    <dgm:cxn modelId="{499D944A-AB78-489E-974A-DD650208CDED}" type="presParOf" srcId="{C9D029F6-1D65-4DA3-9E0B-871BF620F66A}" destId="{5E7A1A95-4439-4EA5-BD45-885F707D8640}" srcOrd="0" destOrd="0" presId="urn:microsoft.com/office/officeart/2005/8/layout/hProcess11"/>
    <dgm:cxn modelId="{AD853778-F0CF-47F6-9ECC-D968F87916D3}" type="presParOf" srcId="{5E7A1A95-4439-4EA5-BD45-885F707D8640}" destId="{676951C5-6487-4EA3-93BF-9161762E5688}" srcOrd="0" destOrd="0" presId="urn:microsoft.com/office/officeart/2005/8/layout/hProcess11"/>
    <dgm:cxn modelId="{7D17E92D-A0FE-4A05-9875-DD01467AEA5E}" type="presParOf" srcId="{5E7A1A95-4439-4EA5-BD45-885F707D8640}" destId="{F79406CE-89B7-4D52-A6C0-245066C3E286}" srcOrd="1" destOrd="0" presId="urn:microsoft.com/office/officeart/2005/8/layout/hProcess11"/>
    <dgm:cxn modelId="{41755DDE-9D0B-4B0E-99AE-F9D471A9E83C}" type="presParOf" srcId="{5E7A1A95-4439-4EA5-BD45-885F707D8640}" destId="{812DB1CC-A15C-4065-97BE-8D5BBC280DCE}" srcOrd="2" destOrd="0" presId="urn:microsoft.com/office/officeart/2005/8/layout/hProcess11"/>
    <dgm:cxn modelId="{3FC728E8-3A0B-4699-8FBD-4DB350BCF4D5}" type="presParOf" srcId="{C9D029F6-1D65-4DA3-9E0B-871BF620F66A}" destId="{A1B08ACD-2112-4CDF-AC86-F7F54D9CFB4D}" srcOrd="1" destOrd="0" presId="urn:microsoft.com/office/officeart/2005/8/layout/hProcess11"/>
    <dgm:cxn modelId="{EDE8BE1E-C58D-4E2C-B5B7-0A3EBE59786F}" type="presParOf" srcId="{C9D029F6-1D65-4DA3-9E0B-871BF620F66A}" destId="{DC42AD6F-4D8C-45C3-BF07-34D71688140C}" srcOrd="2" destOrd="0" presId="urn:microsoft.com/office/officeart/2005/8/layout/hProcess11"/>
    <dgm:cxn modelId="{4D4650FE-1B95-460C-A464-4A7F677C9887}" type="presParOf" srcId="{DC42AD6F-4D8C-45C3-BF07-34D71688140C}" destId="{1BCF611B-E2FA-4D2F-8055-70DF83E0139F}" srcOrd="0" destOrd="0" presId="urn:microsoft.com/office/officeart/2005/8/layout/hProcess11"/>
    <dgm:cxn modelId="{D3B540D5-F9A6-41B0-8361-5BFAAB1BA9D4}" type="presParOf" srcId="{DC42AD6F-4D8C-45C3-BF07-34D71688140C}" destId="{6D7669C7-8170-4A3F-AC79-4E3D4BD36D9C}" srcOrd="1" destOrd="0" presId="urn:microsoft.com/office/officeart/2005/8/layout/hProcess11"/>
    <dgm:cxn modelId="{D2AAC1E5-751C-439D-BD53-E2A1CA9B42E7}" type="presParOf" srcId="{DC42AD6F-4D8C-45C3-BF07-34D71688140C}" destId="{6E1A3DB4-4041-4AE0-881C-15DE42B0313C}" srcOrd="2" destOrd="0" presId="urn:microsoft.com/office/officeart/2005/8/layout/hProcess11"/>
    <dgm:cxn modelId="{0005DBFA-A6B0-4E1A-9A81-7AC8D04755E3}" type="presParOf" srcId="{C9D029F6-1D65-4DA3-9E0B-871BF620F66A}" destId="{317B9A01-B854-42E0-941C-257375530D9D}" srcOrd="3" destOrd="0" presId="urn:microsoft.com/office/officeart/2005/8/layout/hProcess11"/>
    <dgm:cxn modelId="{1EA63467-3459-44E9-8905-38CA78DFAFBB}" type="presParOf" srcId="{C9D029F6-1D65-4DA3-9E0B-871BF620F66A}" destId="{96178D51-7C42-4B52-996B-08C242136B11}" srcOrd="4" destOrd="0" presId="urn:microsoft.com/office/officeart/2005/8/layout/hProcess11"/>
    <dgm:cxn modelId="{BBF838BA-A17E-4FF2-8DAF-D84F5827C04E}" type="presParOf" srcId="{96178D51-7C42-4B52-996B-08C242136B11}" destId="{1A532396-F940-4301-BFD0-1904D2041E21}" srcOrd="0" destOrd="0" presId="urn:microsoft.com/office/officeart/2005/8/layout/hProcess11"/>
    <dgm:cxn modelId="{CF3BAD0C-69BD-4EF7-A9F9-1F98D6A30553}" type="presParOf" srcId="{96178D51-7C42-4B52-996B-08C242136B11}" destId="{DCEDA710-DC85-410C-AF88-55D0C7764424}" srcOrd="1" destOrd="0" presId="urn:microsoft.com/office/officeart/2005/8/layout/hProcess11"/>
    <dgm:cxn modelId="{6734E614-6FFA-42F7-9180-7C39BF20B936}" type="presParOf" srcId="{96178D51-7C42-4B52-996B-08C242136B11}" destId="{77836312-5E46-45B5-BEAF-197D4440E230}" srcOrd="2" destOrd="0" presId="urn:microsoft.com/office/officeart/2005/8/layout/hProcess11"/>
    <dgm:cxn modelId="{7033A24C-017E-44A6-980B-5AE1C2F14205}" type="presParOf" srcId="{C9D029F6-1D65-4DA3-9E0B-871BF620F66A}" destId="{80F92A82-F13C-434E-B038-98FFBA2B73C8}" srcOrd="5" destOrd="0" presId="urn:microsoft.com/office/officeart/2005/8/layout/hProcess11"/>
    <dgm:cxn modelId="{5CB16FF9-1F15-4B6E-9F12-40D03BAA907A}" type="presParOf" srcId="{C9D029F6-1D65-4DA3-9E0B-871BF620F66A}" destId="{3F40E7BF-3165-48B6-BDB8-DB45B78F78E5}" srcOrd="6" destOrd="0" presId="urn:microsoft.com/office/officeart/2005/8/layout/hProcess11"/>
    <dgm:cxn modelId="{9B9B84F8-484F-4D9A-A3C0-F82FD78E43D5}" type="presParOf" srcId="{3F40E7BF-3165-48B6-BDB8-DB45B78F78E5}" destId="{78B6AB9A-E1E2-4226-B5AA-3A8F1561BFFB}" srcOrd="0" destOrd="0" presId="urn:microsoft.com/office/officeart/2005/8/layout/hProcess11"/>
    <dgm:cxn modelId="{B0B0FAD1-7636-45F4-82FE-AFECD2F2D75C}" type="presParOf" srcId="{3F40E7BF-3165-48B6-BDB8-DB45B78F78E5}" destId="{17D68756-2FB7-4A37-978A-7969A3D1D93B}" srcOrd="1" destOrd="0" presId="urn:microsoft.com/office/officeart/2005/8/layout/hProcess11"/>
    <dgm:cxn modelId="{ACE06D8C-37CE-483D-94A4-DA1B0F31EE1F}" type="presParOf" srcId="{3F40E7BF-3165-48B6-BDB8-DB45B78F78E5}" destId="{4758570B-A33C-4903-A5B3-AFA93C625AD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F4F4D4-7855-4D6B-8142-BDFCB4FA8698}"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0B447869-2F12-4D27-98D6-E52CE116E5C7}">
      <dgm:prSet custT="1"/>
      <dgm:spPr/>
      <dgm:t>
        <a:bodyPr/>
        <a:lstStyle/>
        <a:p>
          <a:pPr rtl="0"/>
          <a:r>
            <a:rPr lang="en-US" sz="2800" dirty="0"/>
            <a:t>Software as Service (SaaS)</a:t>
          </a:r>
        </a:p>
        <a:p>
          <a:pPr rtl="0"/>
          <a:r>
            <a:rPr lang="en-US" sz="2000" i="1" dirty="0"/>
            <a:t>Google Docs, Office 365,Salesforce</a:t>
          </a:r>
        </a:p>
      </dgm:t>
    </dgm:pt>
    <dgm:pt modelId="{7A6AB197-5C7D-4E97-8E3C-C928A20EC60C}" type="parTrans" cxnId="{86515E09-A730-4670-9A07-5C930415BFA2}">
      <dgm:prSet/>
      <dgm:spPr/>
      <dgm:t>
        <a:bodyPr/>
        <a:lstStyle/>
        <a:p>
          <a:endParaRPr lang="en-US"/>
        </a:p>
      </dgm:t>
    </dgm:pt>
    <dgm:pt modelId="{5A5AA58E-1B61-410F-A9C1-FFAD9E36FA3E}" type="sibTrans" cxnId="{86515E09-A730-4670-9A07-5C930415BFA2}">
      <dgm:prSet/>
      <dgm:spPr/>
      <dgm:t>
        <a:bodyPr/>
        <a:lstStyle/>
        <a:p>
          <a:endParaRPr lang="en-US"/>
        </a:p>
      </dgm:t>
    </dgm:pt>
    <dgm:pt modelId="{C9D35DA8-7CEF-48A4-A35D-BBB44EE60D07}">
      <dgm:prSet custT="1"/>
      <dgm:spPr/>
      <dgm:t>
        <a:bodyPr/>
        <a:lstStyle/>
        <a:p>
          <a:pPr rtl="0"/>
          <a:r>
            <a:rPr lang="en-US" sz="2800" dirty="0"/>
            <a:t>Platform as Service (PaaS)</a:t>
          </a:r>
        </a:p>
        <a:p>
          <a:pPr rtl="0"/>
          <a:r>
            <a:rPr lang="en-US" sz="2000" b="0" i="1" dirty="0"/>
            <a:t>Google App Engine, Cloud Foundry</a:t>
          </a:r>
          <a:endParaRPr lang="en-US" sz="2000" i="1" dirty="0"/>
        </a:p>
      </dgm:t>
    </dgm:pt>
    <dgm:pt modelId="{F5171089-FDB7-4DCB-88B5-B9492629DC81}" type="parTrans" cxnId="{300F26F9-F5B4-4158-A383-6EA2517DE73A}">
      <dgm:prSet/>
      <dgm:spPr/>
      <dgm:t>
        <a:bodyPr/>
        <a:lstStyle/>
        <a:p>
          <a:endParaRPr lang="en-US"/>
        </a:p>
      </dgm:t>
    </dgm:pt>
    <dgm:pt modelId="{4652FEE2-B7D6-4C6E-9ECF-36CB8822396C}" type="sibTrans" cxnId="{300F26F9-F5B4-4158-A383-6EA2517DE73A}">
      <dgm:prSet/>
      <dgm:spPr/>
      <dgm:t>
        <a:bodyPr/>
        <a:lstStyle/>
        <a:p>
          <a:endParaRPr lang="en-US"/>
        </a:p>
      </dgm:t>
    </dgm:pt>
    <dgm:pt modelId="{AA78C3DD-9334-4CD9-9089-E34F110D7B7A}">
      <dgm:prSet custT="1"/>
      <dgm:spPr/>
      <dgm:t>
        <a:bodyPr/>
        <a:lstStyle/>
        <a:p>
          <a:pPr rtl="0"/>
          <a:r>
            <a:rPr lang="en-US" sz="2800" dirty="0"/>
            <a:t>Infrastructure as Service (IaaS)</a:t>
          </a:r>
        </a:p>
        <a:p>
          <a:pPr rtl="0"/>
          <a:r>
            <a:rPr lang="en-US" sz="2000" b="0" i="1" dirty="0"/>
            <a:t>Amazon EC2, Rackspace, Google Compute Engine</a:t>
          </a:r>
          <a:endParaRPr lang="en-US" sz="2000" i="1" dirty="0"/>
        </a:p>
      </dgm:t>
    </dgm:pt>
    <dgm:pt modelId="{76406B99-EF09-4E6F-9E40-261B1672A380}" type="parTrans" cxnId="{0FBDE71F-5AED-4C78-920E-64E1DC07AA36}">
      <dgm:prSet/>
      <dgm:spPr/>
      <dgm:t>
        <a:bodyPr/>
        <a:lstStyle/>
        <a:p>
          <a:endParaRPr lang="en-US"/>
        </a:p>
      </dgm:t>
    </dgm:pt>
    <dgm:pt modelId="{A003C1C8-1033-4A69-A7AF-5AB5DE39CD39}" type="sibTrans" cxnId="{0FBDE71F-5AED-4C78-920E-64E1DC07AA36}">
      <dgm:prSet/>
      <dgm:spPr/>
      <dgm:t>
        <a:bodyPr/>
        <a:lstStyle/>
        <a:p>
          <a:endParaRPr lang="en-US"/>
        </a:p>
      </dgm:t>
    </dgm:pt>
    <dgm:pt modelId="{14C580D9-293F-4123-A526-473117CDD8A4}" type="pres">
      <dgm:prSet presAssocID="{DDF4F4D4-7855-4D6B-8142-BDFCB4FA8698}" presName="compositeShape" presStyleCnt="0">
        <dgm:presLayoutVars>
          <dgm:dir/>
          <dgm:resizeHandles/>
        </dgm:presLayoutVars>
      </dgm:prSet>
      <dgm:spPr/>
    </dgm:pt>
    <dgm:pt modelId="{5AD23E06-04C2-4D64-807C-54A32FC8B5EB}" type="pres">
      <dgm:prSet presAssocID="{DDF4F4D4-7855-4D6B-8142-BDFCB4FA8698}" presName="pyramid" presStyleLbl="node1" presStyleIdx="0" presStyleCnt="1" custScaleX="144249"/>
      <dgm:spPr/>
    </dgm:pt>
    <dgm:pt modelId="{40E58E86-DED4-47DD-A62D-ABD208C4A507}" type="pres">
      <dgm:prSet presAssocID="{DDF4F4D4-7855-4D6B-8142-BDFCB4FA8698}" presName="theList" presStyleCnt="0"/>
      <dgm:spPr/>
    </dgm:pt>
    <dgm:pt modelId="{53BDBE00-DE52-4358-9BEF-A3B694332D47}" type="pres">
      <dgm:prSet presAssocID="{0B447869-2F12-4D27-98D6-E52CE116E5C7}" presName="aNode" presStyleLbl="fgAcc1" presStyleIdx="0" presStyleCnt="3" custScaleX="181685" custLinFactNeighborX="-726">
        <dgm:presLayoutVars>
          <dgm:bulletEnabled val="1"/>
        </dgm:presLayoutVars>
      </dgm:prSet>
      <dgm:spPr/>
    </dgm:pt>
    <dgm:pt modelId="{CBEB0185-2DDE-40A1-81CC-5607D9FF6400}" type="pres">
      <dgm:prSet presAssocID="{0B447869-2F12-4D27-98D6-E52CE116E5C7}" presName="aSpace" presStyleCnt="0"/>
      <dgm:spPr/>
    </dgm:pt>
    <dgm:pt modelId="{77BC2AEA-D918-4258-A4D4-28F8BF98C0F9}" type="pres">
      <dgm:prSet presAssocID="{C9D35DA8-7CEF-48A4-A35D-BBB44EE60D07}" presName="aNode" presStyleLbl="fgAcc1" presStyleIdx="1" presStyleCnt="3" custScaleX="184503" custLinFactNeighborX="-1091" custLinFactNeighborY="-23938">
        <dgm:presLayoutVars>
          <dgm:bulletEnabled val="1"/>
        </dgm:presLayoutVars>
      </dgm:prSet>
      <dgm:spPr/>
    </dgm:pt>
    <dgm:pt modelId="{DA316F42-E6D1-4CF8-B76A-4FCD4FF3F2DF}" type="pres">
      <dgm:prSet presAssocID="{C9D35DA8-7CEF-48A4-A35D-BBB44EE60D07}" presName="aSpace" presStyleCnt="0"/>
      <dgm:spPr/>
    </dgm:pt>
    <dgm:pt modelId="{0FFAF5E6-8241-4FED-95F1-0E137CDCD885}" type="pres">
      <dgm:prSet presAssocID="{AA78C3DD-9334-4CD9-9089-E34F110D7B7A}" presName="aNode" presStyleLbl="fgAcc1" presStyleIdx="2" presStyleCnt="3" custScaleX="185938" custScaleY="133710">
        <dgm:presLayoutVars>
          <dgm:bulletEnabled val="1"/>
        </dgm:presLayoutVars>
      </dgm:prSet>
      <dgm:spPr/>
    </dgm:pt>
    <dgm:pt modelId="{252DBB2D-7B65-4376-8F5F-BFE7784F621F}" type="pres">
      <dgm:prSet presAssocID="{AA78C3DD-9334-4CD9-9089-E34F110D7B7A}" presName="aSpace" presStyleCnt="0"/>
      <dgm:spPr/>
    </dgm:pt>
  </dgm:ptLst>
  <dgm:cxnLst>
    <dgm:cxn modelId="{37647903-B05E-4497-98E3-73FA6306EB70}" type="presOf" srcId="{C9D35DA8-7CEF-48A4-A35D-BBB44EE60D07}" destId="{77BC2AEA-D918-4258-A4D4-28F8BF98C0F9}" srcOrd="0" destOrd="0" presId="urn:microsoft.com/office/officeart/2005/8/layout/pyramid2"/>
    <dgm:cxn modelId="{86515E09-A730-4670-9A07-5C930415BFA2}" srcId="{DDF4F4D4-7855-4D6B-8142-BDFCB4FA8698}" destId="{0B447869-2F12-4D27-98D6-E52CE116E5C7}" srcOrd="0" destOrd="0" parTransId="{7A6AB197-5C7D-4E97-8E3C-C928A20EC60C}" sibTransId="{5A5AA58E-1B61-410F-A9C1-FFAD9E36FA3E}"/>
    <dgm:cxn modelId="{0FBDE71F-5AED-4C78-920E-64E1DC07AA36}" srcId="{DDF4F4D4-7855-4D6B-8142-BDFCB4FA8698}" destId="{AA78C3DD-9334-4CD9-9089-E34F110D7B7A}" srcOrd="2" destOrd="0" parTransId="{76406B99-EF09-4E6F-9E40-261B1672A380}" sibTransId="{A003C1C8-1033-4A69-A7AF-5AB5DE39CD39}"/>
    <dgm:cxn modelId="{B570F021-73FD-4B95-8803-3AC7A085CF29}" type="presOf" srcId="{DDF4F4D4-7855-4D6B-8142-BDFCB4FA8698}" destId="{14C580D9-293F-4123-A526-473117CDD8A4}" srcOrd="0" destOrd="0" presId="urn:microsoft.com/office/officeart/2005/8/layout/pyramid2"/>
    <dgm:cxn modelId="{7E4EB322-FD40-433D-801D-609B8809B2A8}" type="presOf" srcId="{AA78C3DD-9334-4CD9-9089-E34F110D7B7A}" destId="{0FFAF5E6-8241-4FED-95F1-0E137CDCD885}" srcOrd="0" destOrd="0" presId="urn:microsoft.com/office/officeart/2005/8/layout/pyramid2"/>
    <dgm:cxn modelId="{8DE159A7-8873-40FE-B33C-8839247B0B18}" type="presOf" srcId="{0B447869-2F12-4D27-98D6-E52CE116E5C7}" destId="{53BDBE00-DE52-4358-9BEF-A3B694332D47}" srcOrd="0" destOrd="0" presId="urn:microsoft.com/office/officeart/2005/8/layout/pyramid2"/>
    <dgm:cxn modelId="{300F26F9-F5B4-4158-A383-6EA2517DE73A}" srcId="{DDF4F4D4-7855-4D6B-8142-BDFCB4FA8698}" destId="{C9D35DA8-7CEF-48A4-A35D-BBB44EE60D07}" srcOrd="1" destOrd="0" parTransId="{F5171089-FDB7-4DCB-88B5-B9492629DC81}" sibTransId="{4652FEE2-B7D6-4C6E-9ECF-36CB8822396C}"/>
    <dgm:cxn modelId="{A7CF79B9-F4D2-46A2-B636-CF2A932ED479}" type="presParOf" srcId="{14C580D9-293F-4123-A526-473117CDD8A4}" destId="{5AD23E06-04C2-4D64-807C-54A32FC8B5EB}" srcOrd="0" destOrd="0" presId="urn:microsoft.com/office/officeart/2005/8/layout/pyramid2"/>
    <dgm:cxn modelId="{C6772150-5190-4B6D-A4FD-BCCE9E80D88E}" type="presParOf" srcId="{14C580D9-293F-4123-A526-473117CDD8A4}" destId="{40E58E86-DED4-47DD-A62D-ABD208C4A507}" srcOrd="1" destOrd="0" presId="urn:microsoft.com/office/officeart/2005/8/layout/pyramid2"/>
    <dgm:cxn modelId="{9E64D69E-4838-4555-B1B0-1BF45BE37652}" type="presParOf" srcId="{40E58E86-DED4-47DD-A62D-ABD208C4A507}" destId="{53BDBE00-DE52-4358-9BEF-A3B694332D47}" srcOrd="0" destOrd="0" presId="urn:microsoft.com/office/officeart/2005/8/layout/pyramid2"/>
    <dgm:cxn modelId="{9FFD90AE-9A3F-4321-A716-1C95BB1CB587}" type="presParOf" srcId="{40E58E86-DED4-47DD-A62D-ABD208C4A507}" destId="{CBEB0185-2DDE-40A1-81CC-5607D9FF6400}" srcOrd="1" destOrd="0" presId="urn:microsoft.com/office/officeart/2005/8/layout/pyramid2"/>
    <dgm:cxn modelId="{25D7D9CC-6574-4C14-9161-DB63F49A9FDB}" type="presParOf" srcId="{40E58E86-DED4-47DD-A62D-ABD208C4A507}" destId="{77BC2AEA-D918-4258-A4D4-28F8BF98C0F9}" srcOrd="2" destOrd="0" presId="urn:microsoft.com/office/officeart/2005/8/layout/pyramid2"/>
    <dgm:cxn modelId="{7526619F-F336-4C81-8B46-5FD86D890BA2}" type="presParOf" srcId="{40E58E86-DED4-47DD-A62D-ABD208C4A507}" destId="{DA316F42-E6D1-4CF8-B76A-4FCD4FF3F2DF}" srcOrd="3" destOrd="0" presId="urn:microsoft.com/office/officeart/2005/8/layout/pyramid2"/>
    <dgm:cxn modelId="{E44C7AF9-B26B-4DFC-A942-1A42785B519E}" type="presParOf" srcId="{40E58E86-DED4-47DD-A62D-ABD208C4A507}" destId="{0FFAF5E6-8241-4FED-95F1-0E137CDCD885}" srcOrd="4" destOrd="0" presId="urn:microsoft.com/office/officeart/2005/8/layout/pyramid2"/>
    <dgm:cxn modelId="{E308BF30-DC44-4638-9B53-D85A675BF84F}" type="presParOf" srcId="{40E58E86-DED4-47DD-A62D-ABD208C4A507}" destId="{252DBB2D-7B65-4376-8F5F-BFE7784F621F}"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F3F86D-D555-46F0-A1F7-69F1AFDBC02E}"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en-US"/>
        </a:p>
      </dgm:t>
    </dgm:pt>
    <dgm:pt modelId="{4AB232E9-7F0C-415D-9F1A-63D1472B8B5F}">
      <dgm:prSet/>
      <dgm:spPr/>
      <dgm:t>
        <a:bodyPr/>
        <a:lstStyle/>
        <a:p>
          <a:pPr rtl="0"/>
          <a:r>
            <a:rPr lang="en-US"/>
            <a:t>What are these ?</a:t>
          </a:r>
        </a:p>
      </dgm:t>
    </dgm:pt>
    <dgm:pt modelId="{8084625C-5B6E-490F-9130-44E460BC7564}" type="parTrans" cxnId="{5BD840C2-DC5B-48DD-989E-14F256568B2E}">
      <dgm:prSet/>
      <dgm:spPr/>
      <dgm:t>
        <a:bodyPr/>
        <a:lstStyle/>
        <a:p>
          <a:endParaRPr lang="en-US"/>
        </a:p>
      </dgm:t>
    </dgm:pt>
    <dgm:pt modelId="{0DA1187F-7FFE-4695-8852-FF139CF773FE}" type="sibTrans" cxnId="{5BD840C2-DC5B-48DD-989E-14F256568B2E}">
      <dgm:prSet/>
      <dgm:spPr/>
      <dgm:t>
        <a:bodyPr/>
        <a:lstStyle/>
        <a:p>
          <a:endParaRPr lang="en-US"/>
        </a:p>
      </dgm:t>
    </dgm:pt>
    <dgm:pt modelId="{8CD198C3-4B75-4FA1-80F5-D55DDE87DED4}">
      <dgm:prSet/>
      <dgm:spPr/>
      <dgm:t>
        <a:bodyPr/>
        <a:lstStyle/>
        <a:p>
          <a:pPr rtl="0"/>
          <a:r>
            <a:rPr lang="en-US"/>
            <a:t>Database as a Service (DBaaS)</a:t>
          </a:r>
        </a:p>
      </dgm:t>
    </dgm:pt>
    <dgm:pt modelId="{27D80AB7-A8F9-4F7A-ACDC-4A43473CC9E8}" type="parTrans" cxnId="{D581499F-B69C-41C8-A9A3-95078CF779B8}">
      <dgm:prSet/>
      <dgm:spPr/>
      <dgm:t>
        <a:bodyPr/>
        <a:lstStyle/>
        <a:p>
          <a:endParaRPr lang="en-US"/>
        </a:p>
      </dgm:t>
    </dgm:pt>
    <dgm:pt modelId="{2E0D9364-4030-4266-97EA-4E8299977764}" type="sibTrans" cxnId="{D581499F-B69C-41C8-A9A3-95078CF779B8}">
      <dgm:prSet/>
      <dgm:spPr/>
      <dgm:t>
        <a:bodyPr/>
        <a:lstStyle/>
        <a:p>
          <a:endParaRPr lang="en-US"/>
        </a:p>
      </dgm:t>
    </dgm:pt>
    <dgm:pt modelId="{0A1558D3-1170-4278-B4D8-E9CBCF5AE765}">
      <dgm:prSet/>
      <dgm:spPr/>
      <dgm:t>
        <a:bodyPr/>
        <a:lstStyle/>
        <a:p>
          <a:pPr rtl="0"/>
          <a:r>
            <a:rPr lang="en-US"/>
            <a:t>Business Process as a Service (BPaaS)</a:t>
          </a:r>
        </a:p>
      </dgm:t>
    </dgm:pt>
    <dgm:pt modelId="{157A583C-78A0-433D-BC58-38F48D1DE260}" type="parTrans" cxnId="{EDF24928-8A2C-439F-A865-0AD4E0A9714C}">
      <dgm:prSet/>
      <dgm:spPr/>
      <dgm:t>
        <a:bodyPr/>
        <a:lstStyle/>
        <a:p>
          <a:endParaRPr lang="en-US"/>
        </a:p>
      </dgm:t>
    </dgm:pt>
    <dgm:pt modelId="{B2A8A212-6B98-4CBC-9ABC-EF716193D198}" type="sibTrans" cxnId="{EDF24928-8A2C-439F-A865-0AD4E0A9714C}">
      <dgm:prSet/>
      <dgm:spPr/>
      <dgm:t>
        <a:bodyPr/>
        <a:lstStyle/>
        <a:p>
          <a:endParaRPr lang="en-US"/>
        </a:p>
      </dgm:t>
    </dgm:pt>
    <dgm:pt modelId="{973A99F3-E5F4-487D-A6AC-34AE8349685A}">
      <dgm:prSet/>
      <dgm:spPr/>
      <dgm:t>
        <a:bodyPr/>
        <a:lstStyle/>
        <a:p>
          <a:pPr rtl="0"/>
          <a:r>
            <a:rPr lang="en-US"/>
            <a:t>Infrastructure as a Service (INaaS)</a:t>
          </a:r>
        </a:p>
      </dgm:t>
    </dgm:pt>
    <dgm:pt modelId="{294D6750-BEF1-4510-844F-5FC0DBDB2EF6}" type="parTrans" cxnId="{5ED3FAA0-D8FD-4542-B0A6-136E065A5808}">
      <dgm:prSet/>
      <dgm:spPr/>
      <dgm:t>
        <a:bodyPr/>
        <a:lstStyle/>
        <a:p>
          <a:endParaRPr lang="en-US"/>
        </a:p>
      </dgm:t>
    </dgm:pt>
    <dgm:pt modelId="{99EAC4B7-69A8-4705-8F61-09CD9D8D968C}" type="sibTrans" cxnId="{5ED3FAA0-D8FD-4542-B0A6-136E065A5808}">
      <dgm:prSet/>
      <dgm:spPr/>
      <dgm:t>
        <a:bodyPr/>
        <a:lstStyle/>
        <a:p>
          <a:endParaRPr lang="en-US"/>
        </a:p>
      </dgm:t>
    </dgm:pt>
    <dgm:pt modelId="{144D5F06-7514-497A-B572-7716D5B460F7}">
      <dgm:prSet/>
      <dgm:spPr/>
      <dgm:t>
        <a:bodyPr/>
        <a:lstStyle/>
        <a:p>
          <a:pPr rtl="0"/>
          <a:r>
            <a:rPr lang="en-US"/>
            <a:t>Everything as a Service (XaaS)</a:t>
          </a:r>
        </a:p>
      </dgm:t>
    </dgm:pt>
    <dgm:pt modelId="{201884D6-A7C5-4072-82C8-854E0DF8EA6F}" type="parTrans" cxnId="{508D59F3-C162-4EE6-8E4B-F1308376C771}">
      <dgm:prSet/>
      <dgm:spPr/>
      <dgm:t>
        <a:bodyPr/>
        <a:lstStyle/>
        <a:p>
          <a:endParaRPr lang="en-US"/>
        </a:p>
      </dgm:t>
    </dgm:pt>
    <dgm:pt modelId="{B54E09EC-A761-4AF5-A17F-CCC94E5427DF}" type="sibTrans" cxnId="{508D59F3-C162-4EE6-8E4B-F1308376C771}">
      <dgm:prSet/>
      <dgm:spPr/>
      <dgm:t>
        <a:bodyPr/>
        <a:lstStyle/>
        <a:p>
          <a:endParaRPr lang="en-US"/>
        </a:p>
      </dgm:t>
    </dgm:pt>
    <dgm:pt modelId="{BAD77ABE-4F5B-4687-AE58-05D5736EF7E6}">
      <dgm:prSet/>
      <dgm:spPr/>
      <dgm:t>
        <a:bodyPr/>
        <a:lstStyle/>
        <a:p>
          <a:pPr rtl="0"/>
          <a:r>
            <a:rPr lang="en-US"/>
            <a:t>Security as a Service (SCaaS) !!</a:t>
          </a:r>
        </a:p>
      </dgm:t>
    </dgm:pt>
    <dgm:pt modelId="{5507D8A5-9C98-411B-AC41-BE7FB49764ED}" type="parTrans" cxnId="{E3AE0AFC-6B11-49BE-A1BF-34313B49D8BB}">
      <dgm:prSet/>
      <dgm:spPr/>
      <dgm:t>
        <a:bodyPr/>
        <a:lstStyle/>
        <a:p>
          <a:endParaRPr lang="en-US"/>
        </a:p>
      </dgm:t>
    </dgm:pt>
    <dgm:pt modelId="{A22F319A-F2EB-46F8-91B5-956F555F16BF}" type="sibTrans" cxnId="{E3AE0AFC-6B11-49BE-A1BF-34313B49D8BB}">
      <dgm:prSet/>
      <dgm:spPr/>
      <dgm:t>
        <a:bodyPr/>
        <a:lstStyle/>
        <a:p>
          <a:endParaRPr lang="en-US"/>
        </a:p>
      </dgm:t>
    </dgm:pt>
    <dgm:pt modelId="{76D6ED82-A9E9-47AF-9DD3-C2834765FAAA}">
      <dgm:prSet/>
      <dgm:spPr/>
      <dgm:t>
        <a:bodyPr/>
        <a:lstStyle/>
        <a:p>
          <a:pPr rtl="0"/>
          <a:r>
            <a:rPr lang="en-US"/>
            <a:t>Pizza as a Service (PzaaS) !!!</a:t>
          </a:r>
        </a:p>
      </dgm:t>
    </dgm:pt>
    <dgm:pt modelId="{F98F9013-A63A-4DEF-961D-3D3991E8E132}" type="parTrans" cxnId="{1297B3B1-2C55-4993-AD69-7CE329EF0374}">
      <dgm:prSet/>
      <dgm:spPr/>
      <dgm:t>
        <a:bodyPr/>
        <a:lstStyle/>
        <a:p>
          <a:endParaRPr lang="en-US"/>
        </a:p>
      </dgm:t>
    </dgm:pt>
    <dgm:pt modelId="{D21DD545-88A4-4918-B3EA-602CFA3843B3}" type="sibTrans" cxnId="{1297B3B1-2C55-4993-AD69-7CE329EF0374}">
      <dgm:prSet/>
      <dgm:spPr/>
      <dgm:t>
        <a:bodyPr/>
        <a:lstStyle/>
        <a:p>
          <a:endParaRPr lang="en-US"/>
        </a:p>
      </dgm:t>
    </dgm:pt>
    <dgm:pt modelId="{85D9E7CD-CAEC-4024-B44B-55B8BCB61AA8}">
      <dgm:prSet/>
      <dgm:spPr/>
      <dgm:t>
        <a:bodyPr/>
        <a:lstStyle/>
        <a:p>
          <a:pPr rtl="0"/>
          <a:endParaRPr lang="en-US"/>
        </a:p>
      </dgm:t>
    </dgm:pt>
    <dgm:pt modelId="{984AD7E0-F6E8-4E29-B306-EDB70E281F08}" type="parTrans" cxnId="{F29861F5-CFE4-4103-99A8-E5865BD80021}">
      <dgm:prSet/>
      <dgm:spPr/>
      <dgm:t>
        <a:bodyPr/>
        <a:lstStyle/>
        <a:p>
          <a:endParaRPr lang="en-US"/>
        </a:p>
      </dgm:t>
    </dgm:pt>
    <dgm:pt modelId="{37F10D7E-5455-4C01-9D8E-DA053FAE97AD}" type="sibTrans" cxnId="{F29861F5-CFE4-4103-99A8-E5865BD80021}">
      <dgm:prSet/>
      <dgm:spPr/>
      <dgm:t>
        <a:bodyPr/>
        <a:lstStyle/>
        <a:p>
          <a:endParaRPr lang="en-US"/>
        </a:p>
      </dgm:t>
    </dgm:pt>
    <dgm:pt modelId="{A4826ED9-A028-4DE7-85E0-329A284E80A7}" type="pres">
      <dgm:prSet presAssocID="{B8F3F86D-D555-46F0-A1F7-69F1AFDBC02E}" presName="compositeShape" presStyleCnt="0">
        <dgm:presLayoutVars>
          <dgm:chMax val="7"/>
          <dgm:dir/>
          <dgm:resizeHandles val="exact"/>
        </dgm:presLayoutVars>
      </dgm:prSet>
      <dgm:spPr/>
    </dgm:pt>
    <dgm:pt modelId="{17498DD8-27A7-455B-BBAC-C149708D5B2F}" type="pres">
      <dgm:prSet presAssocID="{4AB232E9-7F0C-415D-9F1A-63D1472B8B5F}" presName="circ1" presStyleLbl="vennNode1" presStyleIdx="0" presStyleCnt="7"/>
      <dgm:spPr/>
    </dgm:pt>
    <dgm:pt modelId="{1F46CC61-42EC-4F8E-9444-11794A2842B3}" type="pres">
      <dgm:prSet presAssocID="{4AB232E9-7F0C-415D-9F1A-63D1472B8B5F}" presName="circ1Tx" presStyleLbl="revTx" presStyleIdx="0" presStyleCnt="0">
        <dgm:presLayoutVars>
          <dgm:chMax val="0"/>
          <dgm:chPref val="0"/>
          <dgm:bulletEnabled val="1"/>
        </dgm:presLayoutVars>
      </dgm:prSet>
      <dgm:spPr/>
    </dgm:pt>
    <dgm:pt modelId="{88BD738D-48BD-4E86-93E5-E619181BEC09}" type="pres">
      <dgm:prSet presAssocID="{8CD198C3-4B75-4FA1-80F5-D55DDE87DED4}" presName="circ2" presStyleLbl="vennNode1" presStyleIdx="1" presStyleCnt="7"/>
      <dgm:spPr/>
    </dgm:pt>
    <dgm:pt modelId="{AFD0EB2F-3B7E-4D59-BA7D-CBA1CFDB52D1}" type="pres">
      <dgm:prSet presAssocID="{8CD198C3-4B75-4FA1-80F5-D55DDE87DED4}" presName="circ2Tx" presStyleLbl="revTx" presStyleIdx="0" presStyleCnt="0">
        <dgm:presLayoutVars>
          <dgm:chMax val="0"/>
          <dgm:chPref val="0"/>
          <dgm:bulletEnabled val="1"/>
        </dgm:presLayoutVars>
      </dgm:prSet>
      <dgm:spPr/>
    </dgm:pt>
    <dgm:pt modelId="{FF8A58BB-B868-47FE-9C0E-1B74070B1235}" type="pres">
      <dgm:prSet presAssocID="{0A1558D3-1170-4278-B4D8-E9CBCF5AE765}" presName="circ3" presStyleLbl="vennNode1" presStyleIdx="2" presStyleCnt="7"/>
      <dgm:spPr/>
    </dgm:pt>
    <dgm:pt modelId="{3C6497CA-06F9-4B31-B7D9-A6283887D78D}" type="pres">
      <dgm:prSet presAssocID="{0A1558D3-1170-4278-B4D8-E9CBCF5AE765}" presName="circ3Tx" presStyleLbl="revTx" presStyleIdx="0" presStyleCnt="0">
        <dgm:presLayoutVars>
          <dgm:chMax val="0"/>
          <dgm:chPref val="0"/>
          <dgm:bulletEnabled val="1"/>
        </dgm:presLayoutVars>
      </dgm:prSet>
      <dgm:spPr/>
    </dgm:pt>
    <dgm:pt modelId="{BA120032-4D31-46EF-B32B-DC29778A6450}" type="pres">
      <dgm:prSet presAssocID="{973A99F3-E5F4-487D-A6AC-34AE8349685A}" presName="circ4" presStyleLbl="vennNode1" presStyleIdx="3" presStyleCnt="7"/>
      <dgm:spPr/>
    </dgm:pt>
    <dgm:pt modelId="{19DBBF9A-8BB0-4AF1-8454-59DAFBFD2667}" type="pres">
      <dgm:prSet presAssocID="{973A99F3-E5F4-487D-A6AC-34AE8349685A}" presName="circ4Tx" presStyleLbl="revTx" presStyleIdx="0" presStyleCnt="0">
        <dgm:presLayoutVars>
          <dgm:chMax val="0"/>
          <dgm:chPref val="0"/>
          <dgm:bulletEnabled val="1"/>
        </dgm:presLayoutVars>
      </dgm:prSet>
      <dgm:spPr/>
    </dgm:pt>
    <dgm:pt modelId="{56D788E9-2EBD-44E2-90A5-F7BC38005777}" type="pres">
      <dgm:prSet presAssocID="{144D5F06-7514-497A-B572-7716D5B460F7}" presName="circ5" presStyleLbl="vennNode1" presStyleIdx="4" presStyleCnt="7"/>
      <dgm:spPr/>
    </dgm:pt>
    <dgm:pt modelId="{D7DE0750-3D0A-4F8A-9064-09B678BB202F}" type="pres">
      <dgm:prSet presAssocID="{144D5F06-7514-497A-B572-7716D5B460F7}" presName="circ5Tx" presStyleLbl="revTx" presStyleIdx="0" presStyleCnt="0">
        <dgm:presLayoutVars>
          <dgm:chMax val="0"/>
          <dgm:chPref val="0"/>
          <dgm:bulletEnabled val="1"/>
        </dgm:presLayoutVars>
      </dgm:prSet>
      <dgm:spPr/>
    </dgm:pt>
    <dgm:pt modelId="{F5D6D699-950A-4BF3-8A47-00F2D81B5EB7}" type="pres">
      <dgm:prSet presAssocID="{BAD77ABE-4F5B-4687-AE58-05D5736EF7E6}" presName="circ6" presStyleLbl="vennNode1" presStyleIdx="5" presStyleCnt="7"/>
      <dgm:spPr/>
    </dgm:pt>
    <dgm:pt modelId="{E1CC9A64-99CC-4E99-B026-E9C2F440C11A}" type="pres">
      <dgm:prSet presAssocID="{BAD77ABE-4F5B-4687-AE58-05D5736EF7E6}" presName="circ6Tx" presStyleLbl="revTx" presStyleIdx="0" presStyleCnt="0">
        <dgm:presLayoutVars>
          <dgm:chMax val="0"/>
          <dgm:chPref val="0"/>
          <dgm:bulletEnabled val="1"/>
        </dgm:presLayoutVars>
      </dgm:prSet>
      <dgm:spPr/>
    </dgm:pt>
    <dgm:pt modelId="{D6C0D381-D7AA-479C-A6A1-1BE50437B198}" type="pres">
      <dgm:prSet presAssocID="{76D6ED82-A9E9-47AF-9DD3-C2834765FAAA}" presName="circ7" presStyleLbl="vennNode1" presStyleIdx="6" presStyleCnt="7"/>
      <dgm:spPr/>
    </dgm:pt>
    <dgm:pt modelId="{CC960734-6EEE-4524-AC35-95E5FA686389}" type="pres">
      <dgm:prSet presAssocID="{76D6ED82-A9E9-47AF-9DD3-C2834765FAAA}" presName="circ7Tx" presStyleLbl="revTx" presStyleIdx="0" presStyleCnt="0">
        <dgm:presLayoutVars>
          <dgm:chMax val="0"/>
          <dgm:chPref val="0"/>
          <dgm:bulletEnabled val="1"/>
        </dgm:presLayoutVars>
      </dgm:prSet>
      <dgm:spPr/>
    </dgm:pt>
  </dgm:ptLst>
  <dgm:cxnLst>
    <dgm:cxn modelId="{EDF24928-8A2C-439F-A865-0AD4E0A9714C}" srcId="{B8F3F86D-D555-46F0-A1F7-69F1AFDBC02E}" destId="{0A1558D3-1170-4278-B4D8-E9CBCF5AE765}" srcOrd="2" destOrd="0" parTransId="{157A583C-78A0-433D-BC58-38F48D1DE260}" sibTransId="{B2A8A212-6B98-4CBC-9ABC-EF716193D198}"/>
    <dgm:cxn modelId="{6F9BE439-CC21-471D-989F-2E9AF02F23DC}" type="presOf" srcId="{144D5F06-7514-497A-B572-7716D5B460F7}" destId="{D7DE0750-3D0A-4F8A-9064-09B678BB202F}" srcOrd="0" destOrd="0" presId="urn:microsoft.com/office/officeart/2005/8/layout/venn1"/>
    <dgm:cxn modelId="{2B7FBA3C-6143-450E-9C50-EE090BE48270}" type="presOf" srcId="{8CD198C3-4B75-4FA1-80F5-D55DDE87DED4}" destId="{AFD0EB2F-3B7E-4D59-BA7D-CBA1CFDB52D1}" srcOrd="0" destOrd="0" presId="urn:microsoft.com/office/officeart/2005/8/layout/venn1"/>
    <dgm:cxn modelId="{A0DDB24A-080E-45A1-8B44-F26B39B04EEC}" type="presOf" srcId="{B8F3F86D-D555-46F0-A1F7-69F1AFDBC02E}" destId="{A4826ED9-A028-4DE7-85E0-329A284E80A7}" srcOrd="0" destOrd="0" presId="urn:microsoft.com/office/officeart/2005/8/layout/venn1"/>
    <dgm:cxn modelId="{5C4C677C-3EA6-48D2-8B97-47F181C041BA}" type="presOf" srcId="{0A1558D3-1170-4278-B4D8-E9CBCF5AE765}" destId="{3C6497CA-06F9-4B31-B7D9-A6283887D78D}" srcOrd="0" destOrd="0" presId="urn:microsoft.com/office/officeart/2005/8/layout/venn1"/>
    <dgm:cxn modelId="{0542E790-77DD-4019-8BA7-379E51B482F9}" type="presOf" srcId="{BAD77ABE-4F5B-4687-AE58-05D5736EF7E6}" destId="{E1CC9A64-99CC-4E99-B026-E9C2F440C11A}" srcOrd="0" destOrd="0" presId="urn:microsoft.com/office/officeart/2005/8/layout/venn1"/>
    <dgm:cxn modelId="{06E5DA98-091D-4728-90E5-567009B3947B}" type="presOf" srcId="{973A99F3-E5F4-487D-A6AC-34AE8349685A}" destId="{19DBBF9A-8BB0-4AF1-8454-59DAFBFD2667}" srcOrd="0" destOrd="0" presId="urn:microsoft.com/office/officeart/2005/8/layout/venn1"/>
    <dgm:cxn modelId="{D581499F-B69C-41C8-A9A3-95078CF779B8}" srcId="{B8F3F86D-D555-46F0-A1F7-69F1AFDBC02E}" destId="{8CD198C3-4B75-4FA1-80F5-D55DDE87DED4}" srcOrd="1" destOrd="0" parTransId="{27D80AB7-A8F9-4F7A-ACDC-4A43473CC9E8}" sibTransId="{2E0D9364-4030-4266-97EA-4E8299977764}"/>
    <dgm:cxn modelId="{5ED3FAA0-D8FD-4542-B0A6-136E065A5808}" srcId="{B8F3F86D-D555-46F0-A1F7-69F1AFDBC02E}" destId="{973A99F3-E5F4-487D-A6AC-34AE8349685A}" srcOrd="3" destOrd="0" parTransId="{294D6750-BEF1-4510-844F-5FC0DBDB2EF6}" sibTransId="{99EAC4B7-69A8-4705-8F61-09CD9D8D968C}"/>
    <dgm:cxn modelId="{1297B3B1-2C55-4993-AD69-7CE329EF0374}" srcId="{B8F3F86D-D555-46F0-A1F7-69F1AFDBC02E}" destId="{76D6ED82-A9E9-47AF-9DD3-C2834765FAAA}" srcOrd="6" destOrd="0" parTransId="{F98F9013-A63A-4DEF-961D-3D3991E8E132}" sibTransId="{D21DD545-88A4-4918-B3EA-602CFA3843B3}"/>
    <dgm:cxn modelId="{000A9DBB-8ECC-4D9D-AE77-DCED379EBFF1}" type="presOf" srcId="{4AB232E9-7F0C-415D-9F1A-63D1472B8B5F}" destId="{1F46CC61-42EC-4F8E-9444-11794A2842B3}" srcOrd="0" destOrd="0" presId="urn:microsoft.com/office/officeart/2005/8/layout/venn1"/>
    <dgm:cxn modelId="{5BD840C2-DC5B-48DD-989E-14F256568B2E}" srcId="{B8F3F86D-D555-46F0-A1F7-69F1AFDBC02E}" destId="{4AB232E9-7F0C-415D-9F1A-63D1472B8B5F}" srcOrd="0" destOrd="0" parTransId="{8084625C-5B6E-490F-9130-44E460BC7564}" sibTransId="{0DA1187F-7FFE-4695-8852-FF139CF773FE}"/>
    <dgm:cxn modelId="{B9FA48D0-DBF0-47F2-8882-3FC435DDC904}" type="presOf" srcId="{76D6ED82-A9E9-47AF-9DD3-C2834765FAAA}" destId="{CC960734-6EEE-4524-AC35-95E5FA686389}" srcOrd="0" destOrd="0" presId="urn:microsoft.com/office/officeart/2005/8/layout/venn1"/>
    <dgm:cxn modelId="{508D59F3-C162-4EE6-8E4B-F1308376C771}" srcId="{B8F3F86D-D555-46F0-A1F7-69F1AFDBC02E}" destId="{144D5F06-7514-497A-B572-7716D5B460F7}" srcOrd="4" destOrd="0" parTransId="{201884D6-A7C5-4072-82C8-854E0DF8EA6F}" sibTransId="{B54E09EC-A761-4AF5-A17F-CCC94E5427DF}"/>
    <dgm:cxn modelId="{F29861F5-CFE4-4103-99A8-E5865BD80021}" srcId="{B8F3F86D-D555-46F0-A1F7-69F1AFDBC02E}" destId="{85D9E7CD-CAEC-4024-B44B-55B8BCB61AA8}" srcOrd="7" destOrd="0" parTransId="{984AD7E0-F6E8-4E29-B306-EDB70E281F08}" sibTransId="{37F10D7E-5455-4C01-9D8E-DA053FAE97AD}"/>
    <dgm:cxn modelId="{E3AE0AFC-6B11-49BE-A1BF-34313B49D8BB}" srcId="{B8F3F86D-D555-46F0-A1F7-69F1AFDBC02E}" destId="{BAD77ABE-4F5B-4687-AE58-05D5736EF7E6}" srcOrd="5" destOrd="0" parTransId="{5507D8A5-9C98-411B-AC41-BE7FB49764ED}" sibTransId="{A22F319A-F2EB-46F8-91B5-956F555F16BF}"/>
    <dgm:cxn modelId="{3B95AD4F-60D8-4100-A693-7C881AB3A547}" type="presParOf" srcId="{A4826ED9-A028-4DE7-85E0-329A284E80A7}" destId="{17498DD8-27A7-455B-BBAC-C149708D5B2F}" srcOrd="0" destOrd="0" presId="urn:microsoft.com/office/officeart/2005/8/layout/venn1"/>
    <dgm:cxn modelId="{422283A0-1937-42CC-A0BB-A9F77A39C34A}" type="presParOf" srcId="{A4826ED9-A028-4DE7-85E0-329A284E80A7}" destId="{1F46CC61-42EC-4F8E-9444-11794A2842B3}" srcOrd="1" destOrd="0" presId="urn:microsoft.com/office/officeart/2005/8/layout/venn1"/>
    <dgm:cxn modelId="{A135BC31-17E5-4187-B343-61C041066CAD}" type="presParOf" srcId="{A4826ED9-A028-4DE7-85E0-329A284E80A7}" destId="{88BD738D-48BD-4E86-93E5-E619181BEC09}" srcOrd="2" destOrd="0" presId="urn:microsoft.com/office/officeart/2005/8/layout/venn1"/>
    <dgm:cxn modelId="{E8EC3F0C-15A6-4A90-8669-9EA25C5565DF}" type="presParOf" srcId="{A4826ED9-A028-4DE7-85E0-329A284E80A7}" destId="{AFD0EB2F-3B7E-4D59-BA7D-CBA1CFDB52D1}" srcOrd="3" destOrd="0" presId="urn:microsoft.com/office/officeart/2005/8/layout/venn1"/>
    <dgm:cxn modelId="{62686BFB-DDDE-4A0A-AC9D-F31007EF412C}" type="presParOf" srcId="{A4826ED9-A028-4DE7-85E0-329A284E80A7}" destId="{FF8A58BB-B868-47FE-9C0E-1B74070B1235}" srcOrd="4" destOrd="0" presId="urn:microsoft.com/office/officeart/2005/8/layout/venn1"/>
    <dgm:cxn modelId="{60FAF791-1824-49E6-A7F1-DA8CC1AC34B8}" type="presParOf" srcId="{A4826ED9-A028-4DE7-85E0-329A284E80A7}" destId="{3C6497CA-06F9-4B31-B7D9-A6283887D78D}" srcOrd="5" destOrd="0" presId="urn:microsoft.com/office/officeart/2005/8/layout/venn1"/>
    <dgm:cxn modelId="{FF3DAF63-28B3-4A05-9AEF-C8A545A76586}" type="presParOf" srcId="{A4826ED9-A028-4DE7-85E0-329A284E80A7}" destId="{BA120032-4D31-46EF-B32B-DC29778A6450}" srcOrd="6" destOrd="0" presId="urn:microsoft.com/office/officeart/2005/8/layout/venn1"/>
    <dgm:cxn modelId="{1234FD29-E840-462E-A2B1-C7C96D4FE31C}" type="presParOf" srcId="{A4826ED9-A028-4DE7-85E0-329A284E80A7}" destId="{19DBBF9A-8BB0-4AF1-8454-59DAFBFD2667}" srcOrd="7" destOrd="0" presId="urn:microsoft.com/office/officeart/2005/8/layout/venn1"/>
    <dgm:cxn modelId="{9BC6B39E-1754-4E5E-AF88-A11C5BB57FB7}" type="presParOf" srcId="{A4826ED9-A028-4DE7-85E0-329A284E80A7}" destId="{56D788E9-2EBD-44E2-90A5-F7BC38005777}" srcOrd="8" destOrd="0" presId="urn:microsoft.com/office/officeart/2005/8/layout/venn1"/>
    <dgm:cxn modelId="{2936D655-DE7E-44B6-AD3D-9CCBB1F261B6}" type="presParOf" srcId="{A4826ED9-A028-4DE7-85E0-329A284E80A7}" destId="{D7DE0750-3D0A-4F8A-9064-09B678BB202F}" srcOrd="9" destOrd="0" presId="urn:microsoft.com/office/officeart/2005/8/layout/venn1"/>
    <dgm:cxn modelId="{61E521A6-81A4-4BD7-BF49-6A59A53A679A}" type="presParOf" srcId="{A4826ED9-A028-4DE7-85E0-329A284E80A7}" destId="{F5D6D699-950A-4BF3-8A47-00F2D81B5EB7}" srcOrd="10" destOrd="0" presId="urn:microsoft.com/office/officeart/2005/8/layout/venn1"/>
    <dgm:cxn modelId="{59090350-927B-423F-AFD8-A441713DCF00}" type="presParOf" srcId="{A4826ED9-A028-4DE7-85E0-329A284E80A7}" destId="{E1CC9A64-99CC-4E99-B026-E9C2F440C11A}" srcOrd="11" destOrd="0" presId="urn:microsoft.com/office/officeart/2005/8/layout/venn1"/>
    <dgm:cxn modelId="{A3C592CA-CAAC-4361-BAFE-43FC5CF31F10}" type="presParOf" srcId="{A4826ED9-A028-4DE7-85E0-329A284E80A7}" destId="{D6C0D381-D7AA-479C-A6A1-1BE50437B198}" srcOrd="12" destOrd="0" presId="urn:microsoft.com/office/officeart/2005/8/layout/venn1"/>
    <dgm:cxn modelId="{0B8C3CA2-68FA-4829-8E5D-DB61D6A745C1}" type="presParOf" srcId="{A4826ED9-A028-4DE7-85E0-329A284E80A7}" destId="{CC960734-6EEE-4524-AC35-95E5FA686389}"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F3F86D-D555-46F0-A1F7-69F1AFDBC02E}"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4AB232E9-7F0C-415D-9F1A-63D1472B8B5F}">
      <dgm:prSet custT="1"/>
      <dgm:spPr/>
      <dgm:t>
        <a:bodyPr/>
        <a:lstStyle/>
        <a:p>
          <a:pPr rtl="0"/>
          <a:r>
            <a:rPr lang="en-US" sz="2400" dirty="0"/>
            <a:t>Not Standards </a:t>
          </a:r>
        </a:p>
        <a:p>
          <a:pPr rtl="0"/>
          <a:r>
            <a:rPr lang="en-US" sz="2400" dirty="0"/>
            <a:t>Broker solutions etc</a:t>
          </a:r>
          <a:r>
            <a:rPr lang="en-US" sz="2000" dirty="0"/>
            <a:t>.</a:t>
          </a:r>
        </a:p>
      </dgm:t>
    </dgm:pt>
    <dgm:pt modelId="{8084625C-5B6E-490F-9130-44E460BC7564}" type="parTrans" cxnId="{5BD840C2-DC5B-48DD-989E-14F256568B2E}">
      <dgm:prSet/>
      <dgm:spPr/>
      <dgm:t>
        <a:bodyPr/>
        <a:lstStyle/>
        <a:p>
          <a:endParaRPr lang="en-US"/>
        </a:p>
      </dgm:t>
    </dgm:pt>
    <dgm:pt modelId="{0DA1187F-7FFE-4695-8852-FF139CF773FE}" type="sibTrans" cxnId="{5BD840C2-DC5B-48DD-989E-14F256568B2E}">
      <dgm:prSet/>
      <dgm:spPr/>
      <dgm:t>
        <a:bodyPr/>
        <a:lstStyle/>
        <a:p>
          <a:endParaRPr lang="en-US"/>
        </a:p>
      </dgm:t>
    </dgm:pt>
    <dgm:pt modelId="{8CD198C3-4B75-4FA1-80F5-D55DDE87DED4}">
      <dgm:prSet/>
      <dgm:spPr/>
      <dgm:t>
        <a:bodyPr/>
        <a:lstStyle/>
        <a:p>
          <a:pPr rtl="0"/>
          <a:r>
            <a:rPr lang="en-US"/>
            <a:t>Database as a Service (DBaaS)</a:t>
          </a:r>
        </a:p>
      </dgm:t>
    </dgm:pt>
    <dgm:pt modelId="{27D80AB7-A8F9-4F7A-ACDC-4A43473CC9E8}" type="parTrans" cxnId="{D581499F-B69C-41C8-A9A3-95078CF779B8}">
      <dgm:prSet/>
      <dgm:spPr/>
      <dgm:t>
        <a:bodyPr/>
        <a:lstStyle/>
        <a:p>
          <a:endParaRPr lang="en-US"/>
        </a:p>
      </dgm:t>
    </dgm:pt>
    <dgm:pt modelId="{2E0D9364-4030-4266-97EA-4E8299977764}" type="sibTrans" cxnId="{D581499F-B69C-41C8-A9A3-95078CF779B8}">
      <dgm:prSet/>
      <dgm:spPr/>
      <dgm:t>
        <a:bodyPr/>
        <a:lstStyle/>
        <a:p>
          <a:endParaRPr lang="en-US"/>
        </a:p>
      </dgm:t>
    </dgm:pt>
    <dgm:pt modelId="{0A1558D3-1170-4278-B4D8-E9CBCF5AE765}">
      <dgm:prSet/>
      <dgm:spPr/>
      <dgm:t>
        <a:bodyPr/>
        <a:lstStyle/>
        <a:p>
          <a:pPr rtl="0"/>
          <a:r>
            <a:rPr lang="en-US"/>
            <a:t>Business Process as a Service (BPaaS)</a:t>
          </a:r>
        </a:p>
      </dgm:t>
    </dgm:pt>
    <dgm:pt modelId="{157A583C-78A0-433D-BC58-38F48D1DE260}" type="parTrans" cxnId="{EDF24928-8A2C-439F-A865-0AD4E0A9714C}">
      <dgm:prSet/>
      <dgm:spPr/>
      <dgm:t>
        <a:bodyPr/>
        <a:lstStyle/>
        <a:p>
          <a:endParaRPr lang="en-US"/>
        </a:p>
      </dgm:t>
    </dgm:pt>
    <dgm:pt modelId="{B2A8A212-6B98-4CBC-9ABC-EF716193D198}" type="sibTrans" cxnId="{EDF24928-8A2C-439F-A865-0AD4E0A9714C}">
      <dgm:prSet/>
      <dgm:spPr/>
      <dgm:t>
        <a:bodyPr/>
        <a:lstStyle/>
        <a:p>
          <a:endParaRPr lang="en-US"/>
        </a:p>
      </dgm:t>
    </dgm:pt>
    <dgm:pt modelId="{973A99F3-E5F4-487D-A6AC-34AE8349685A}">
      <dgm:prSet/>
      <dgm:spPr/>
      <dgm:t>
        <a:bodyPr/>
        <a:lstStyle/>
        <a:p>
          <a:pPr rtl="0"/>
          <a:r>
            <a:rPr lang="en-US"/>
            <a:t>Infrastructure as a Service (INaaS)</a:t>
          </a:r>
        </a:p>
      </dgm:t>
    </dgm:pt>
    <dgm:pt modelId="{294D6750-BEF1-4510-844F-5FC0DBDB2EF6}" type="parTrans" cxnId="{5ED3FAA0-D8FD-4542-B0A6-136E065A5808}">
      <dgm:prSet/>
      <dgm:spPr/>
      <dgm:t>
        <a:bodyPr/>
        <a:lstStyle/>
        <a:p>
          <a:endParaRPr lang="en-US"/>
        </a:p>
      </dgm:t>
    </dgm:pt>
    <dgm:pt modelId="{99EAC4B7-69A8-4705-8F61-09CD9D8D968C}" type="sibTrans" cxnId="{5ED3FAA0-D8FD-4542-B0A6-136E065A5808}">
      <dgm:prSet/>
      <dgm:spPr/>
      <dgm:t>
        <a:bodyPr/>
        <a:lstStyle/>
        <a:p>
          <a:endParaRPr lang="en-US"/>
        </a:p>
      </dgm:t>
    </dgm:pt>
    <dgm:pt modelId="{144D5F06-7514-497A-B572-7716D5B460F7}">
      <dgm:prSet/>
      <dgm:spPr/>
      <dgm:t>
        <a:bodyPr/>
        <a:lstStyle/>
        <a:p>
          <a:pPr rtl="0"/>
          <a:r>
            <a:rPr lang="en-US"/>
            <a:t>Everything as a Service (XaaS)</a:t>
          </a:r>
        </a:p>
      </dgm:t>
    </dgm:pt>
    <dgm:pt modelId="{201884D6-A7C5-4072-82C8-854E0DF8EA6F}" type="parTrans" cxnId="{508D59F3-C162-4EE6-8E4B-F1308376C771}">
      <dgm:prSet/>
      <dgm:spPr/>
      <dgm:t>
        <a:bodyPr/>
        <a:lstStyle/>
        <a:p>
          <a:endParaRPr lang="en-US"/>
        </a:p>
      </dgm:t>
    </dgm:pt>
    <dgm:pt modelId="{B54E09EC-A761-4AF5-A17F-CCC94E5427DF}" type="sibTrans" cxnId="{508D59F3-C162-4EE6-8E4B-F1308376C771}">
      <dgm:prSet/>
      <dgm:spPr/>
      <dgm:t>
        <a:bodyPr/>
        <a:lstStyle/>
        <a:p>
          <a:endParaRPr lang="en-US"/>
        </a:p>
      </dgm:t>
    </dgm:pt>
    <dgm:pt modelId="{BAD77ABE-4F5B-4687-AE58-05D5736EF7E6}">
      <dgm:prSet/>
      <dgm:spPr/>
      <dgm:t>
        <a:bodyPr/>
        <a:lstStyle/>
        <a:p>
          <a:pPr rtl="0"/>
          <a:r>
            <a:rPr lang="en-US"/>
            <a:t>Security as a Service (SCaaS) !!</a:t>
          </a:r>
        </a:p>
      </dgm:t>
    </dgm:pt>
    <dgm:pt modelId="{5507D8A5-9C98-411B-AC41-BE7FB49764ED}" type="parTrans" cxnId="{E3AE0AFC-6B11-49BE-A1BF-34313B49D8BB}">
      <dgm:prSet/>
      <dgm:spPr/>
      <dgm:t>
        <a:bodyPr/>
        <a:lstStyle/>
        <a:p>
          <a:endParaRPr lang="en-US"/>
        </a:p>
      </dgm:t>
    </dgm:pt>
    <dgm:pt modelId="{A22F319A-F2EB-46F8-91B5-956F555F16BF}" type="sibTrans" cxnId="{E3AE0AFC-6B11-49BE-A1BF-34313B49D8BB}">
      <dgm:prSet/>
      <dgm:spPr/>
      <dgm:t>
        <a:bodyPr/>
        <a:lstStyle/>
        <a:p>
          <a:endParaRPr lang="en-US"/>
        </a:p>
      </dgm:t>
    </dgm:pt>
    <dgm:pt modelId="{76D6ED82-A9E9-47AF-9DD3-C2834765FAAA}">
      <dgm:prSet/>
      <dgm:spPr/>
      <dgm:t>
        <a:bodyPr/>
        <a:lstStyle/>
        <a:p>
          <a:pPr rtl="0"/>
          <a:r>
            <a:rPr lang="en-US"/>
            <a:t>Pizza as a Service (PzaaS) !!!</a:t>
          </a:r>
        </a:p>
      </dgm:t>
    </dgm:pt>
    <dgm:pt modelId="{F98F9013-A63A-4DEF-961D-3D3991E8E132}" type="parTrans" cxnId="{1297B3B1-2C55-4993-AD69-7CE329EF0374}">
      <dgm:prSet/>
      <dgm:spPr/>
      <dgm:t>
        <a:bodyPr/>
        <a:lstStyle/>
        <a:p>
          <a:endParaRPr lang="en-US"/>
        </a:p>
      </dgm:t>
    </dgm:pt>
    <dgm:pt modelId="{D21DD545-88A4-4918-B3EA-602CFA3843B3}" type="sibTrans" cxnId="{1297B3B1-2C55-4993-AD69-7CE329EF0374}">
      <dgm:prSet/>
      <dgm:spPr/>
      <dgm:t>
        <a:bodyPr/>
        <a:lstStyle/>
        <a:p>
          <a:endParaRPr lang="en-US"/>
        </a:p>
      </dgm:t>
    </dgm:pt>
    <dgm:pt modelId="{85D9E7CD-CAEC-4024-B44B-55B8BCB61AA8}">
      <dgm:prSet/>
      <dgm:spPr/>
      <dgm:t>
        <a:bodyPr/>
        <a:lstStyle/>
        <a:p>
          <a:pPr rtl="0"/>
          <a:endParaRPr lang="en-US"/>
        </a:p>
      </dgm:t>
    </dgm:pt>
    <dgm:pt modelId="{984AD7E0-F6E8-4E29-B306-EDB70E281F08}" type="parTrans" cxnId="{F29861F5-CFE4-4103-99A8-E5865BD80021}">
      <dgm:prSet/>
      <dgm:spPr/>
      <dgm:t>
        <a:bodyPr/>
        <a:lstStyle/>
        <a:p>
          <a:endParaRPr lang="en-US"/>
        </a:p>
      </dgm:t>
    </dgm:pt>
    <dgm:pt modelId="{37F10D7E-5455-4C01-9D8E-DA053FAE97AD}" type="sibTrans" cxnId="{F29861F5-CFE4-4103-99A8-E5865BD80021}">
      <dgm:prSet/>
      <dgm:spPr/>
      <dgm:t>
        <a:bodyPr/>
        <a:lstStyle/>
        <a:p>
          <a:endParaRPr lang="en-US"/>
        </a:p>
      </dgm:t>
    </dgm:pt>
    <dgm:pt modelId="{A4826ED9-A028-4DE7-85E0-329A284E80A7}" type="pres">
      <dgm:prSet presAssocID="{B8F3F86D-D555-46F0-A1F7-69F1AFDBC02E}" presName="compositeShape" presStyleCnt="0">
        <dgm:presLayoutVars>
          <dgm:chMax val="7"/>
          <dgm:dir/>
          <dgm:resizeHandles val="exact"/>
        </dgm:presLayoutVars>
      </dgm:prSet>
      <dgm:spPr/>
    </dgm:pt>
    <dgm:pt modelId="{17498DD8-27A7-455B-BBAC-C149708D5B2F}" type="pres">
      <dgm:prSet presAssocID="{4AB232E9-7F0C-415D-9F1A-63D1472B8B5F}" presName="circ1" presStyleLbl="vennNode1" presStyleIdx="0" presStyleCnt="7"/>
      <dgm:spPr/>
    </dgm:pt>
    <dgm:pt modelId="{1F46CC61-42EC-4F8E-9444-11794A2842B3}" type="pres">
      <dgm:prSet presAssocID="{4AB232E9-7F0C-415D-9F1A-63D1472B8B5F}" presName="circ1Tx" presStyleLbl="revTx" presStyleIdx="0" presStyleCnt="0" custScaleX="253771">
        <dgm:presLayoutVars>
          <dgm:chMax val="0"/>
          <dgm:chPref val="0"/>
          <dgm:bulletEnabled val="1"/>
        </dgm:presLayoutVars>
      </dgm:prSet>
      <dgm:spPr/>
    </dgm:pt>
    <dgm:pt modelId="{88BD738D-48BD-4E86-93E5-E619181BEC09}" type="pres">
      <dgm:prSet presAssocID="{8CD198C3-4B75-4FA1-80F5-D55DDE87DED4}" presName="circ2" presStyleLbl="vennNode1" presStyleIdx="1" presStyleCnt="7"/>
      <dgm:spPr/>
    </dgm:pt>
    <dgm:pt modelId="{AFD0EB2F-3B7E-4D59-BA7D-CBA1CFDB52D1}" type="pres">
      <dgm:prSet presAssocID="{8CD198C3-4B75-4FA1-80F5-D55DDE87DED4}" presName="circ2Tx" presStyleLbl="revTx" presStyleIdx="0" presStyleCnt="0">
        <dgm:presLayoutVars>
          <dgm:chMax val="0"/>
          <dgm:chPref val="0"/>
          <dgm:bulletEnabled val="1"/>
        </dgm:presLayoutVars>
      </dgm:prSet>
      <dgm:spPr/>
    </dgm:pt>
    <dgm:pt modelId="{FF8A58BB-B868-47FE-9C0E-1B74070B1235}" type="pres">
      <dgm:prSet presAssocID="{0A1558D3-1170-4278-B4D8-E9CBCF5AE765}" presName="circ3" presStyleLbl="vennNode1" presStyleIdx="2" presStyleCnt="7"/>
      <dgm:spPr/>
    </dgm:pt>
    <dgm:pt modelId="{3C6497CA-06F9-4B31-B7D9-A6283887D78D}" type="pres">
      <dgm:prSet presAssocID="{0A1558D3-1170-4278-B4D8-E9CBCF5AE765}" presName="circ3Tx" presStyleLbl="revTx" presStyleIdx="0" presStyleCnt="0">
        <dgm:presLayoutVars>
          <dgm:chMax val="0"/>
          <dgm:chPref val="0"/>
          <dgm:bulletEnabled val="1"/>
        </dgm:presLayoutVars>
      </dgm:prSet>
      <dgm:spPr/>
    </dgm:pt>
    <dgm:pt modelId="{BA120032-4D31-46EF-B32B-DC29778A6450}" type="pres">
      <dgm:prSet presAssocID="{973A99F3-E5F4-487D-A6AC-34AE8349685A}" presName="circ4" presStyleLbl="vennNode1" presStyleIdx="3" presStyleCnt="7"/>
      <dgm:spPr/>
    </dgm:pt>
    <dgm:pt modelId="{19DBBF9A-8BB0-4AF1-8454-59DAFBFD2667}" type="pres">
      <dgm:prSet presAssocID="{973A99F3-E5F4-487D-A6AC-34AE8349685A}" presName="circ4Tx" presStyleLbl="revTx" presStyleIdx="0" presStyleCnt="0">
        <dgm:presLayoutVars>
          <dgm:chMax val="0"/>
          <dgm:chPref val="0"/>
          <dgm:bulletEnabled val="1"/>
        </dgm:presLayoutVars>
      </dgm:prSet>
      <dgm:spPr/>
    </dgm:pt>
    <dgm:pt modelId="{56D788E9-2EBD-44E2-90A5-F7BC38005777}" type="pres">
      <dgm:prSet presAssocID="{144D5F06-7514-497A-B572-7716D5B460F7}" presName="circ5" presStyleLbl="vennNode1" presStyleIdx="4" presStyleCnt="7"/>
      <dgm:spPr/>
    </dgm:pt>
    <dgm:pt modelId="{D7DE0750-3D0A-4F8A-9064-09B678BB202F}" type="pres">
      <dgm:prSet presAssocID="{144D5F06-7514-497A-B572-7716D5B460F7}" presName="circ5Tx" presStyleLbl="revTx" presStyleIdx="0" presStyleCnt="0">
        <dgm:presLayoutVars>
          <dgm:chMax val="0"/>
          <dgm:chPref val="0"/>
          <dgm:bulletEnabled val="1"/>
        </dgm:presLayoutVars>
      </dgm:prSet>
      <dgm:spPr/>
    </dgm:pt>
    <dgm:pt modelId="{F5D6D699-950A-4BF3-8A47-00F2D81B5EB7}" type="pres">
      <dgm:prSet presAssocID="{BAD77ABE-4F5B-4687-AE58-05D5736EF7E6}" presName="circ6" presStyleLbl="vennNode1" presStyleIdx="5" presStyleCnt="7"/>
      <dgm:spPr/>
    </dgm:pt>
    <dgm:pt modelId="{E1CC9A64-99CC-4E99-B026-E9C2F440C11A}" type="pres">
      <dgm:prSet presAssocID="{BAD77ABE-4F5B-4687-AE58-05D5736EF7E6}" presName="circ6Tx" presStyleLbl="revTx" presStyleIdx="0" presStyleCnt="0">
        <dgm:presLayoutVars>
          <dgm:chMax val="0"/>
          <dgm:chPref val="0"/>
          <dgm:bulletEnabled val="1"/>
        </dgm:presLayoutVars>
      </dgm:prSet>
      <dgm:spPr/>
    </dgm:pt>
    <dgm:pt modelId="{D6C0D381-D7AA-479C-A6A1-1BE50437B198}" type="pres">
      <dgm:prSet presAssocID="{76D6ED82-A9E9-47AF-9DD3-C2834765FAAA}" presName="circ7" presStyleLbl="vennNode1" presStyleIdx="6" presStyleCnt="7"/>
      <dgm:spPr/>
    </dgm:pt>
    <dgm:pt modelId="{CC960734-6EEE-4524-AC35-95E5FA686389}" type="pres">
      <dgm:prSet presAssocID="{76D6ED82-A9E9-47AF-9DD3-C2834765FAAA}" presName="circ7Tx" presStyleLbl="revTx" presStyleIdx="0" presStyleCnt="0">
        <dgm:presLayoutVars>
          <dgm:chMax val="0"/>
          <dgm:chPref val="0"/>
          <dgm:bulletEnabled val="1"/>
        </dgm:presLayoutVars>
      </dgm:prSet>
      <dgm:spPr/>
    </dgm:pt>
  </dgm:ptLst>
  <dgm:cxnLst>
    <dgm:cxn modelId="{EDF24928-8A2C-439F-A865-0AD4E0A9714C}" srcId="{B8F3F86D-D555-46F0-A1F7-69F1AFDBC02E}" destId="{0A1558D3-1170-4278-B4D8-E9CBCF5AE765}" srcOrd="2" destOrd="0" parTransId="{157A583C-78A0-433D-BC58-38F48D1DE260}" sibTransId="{B2A8A212-6B98-4CBC-9ABC-EF716193D198}"/>
    <dgm:cxn modelId="{6F9BE439-CC21-471D-989F-2E9AF02F23DC}" type="presOf" srcId="{144D5F06-7514-497A-B572-7716D5B460F7}" destId="{D7DE0750-3D0A-4F8A-9064-09B678BB202F}" srcOrd="0" destOrd="0" presId="urn:microsoft.com/office/officeart/2005/8/layout/venn1"/>
    <dgm:cxn modelId="{2B7FBA3C-6143-450E-9C50-EE090BE48270}" type="presOf" srcId="{8CD198C3-4B75-4FA1-80F5-D55DDE87DED4}" destId="{AFD0EB2F-3B7E-4D59-BA7D-CBA1CFDB52D1}" srcOrd="0" destOrd="0" presId="urn:microsoft.com/office/officeart/2005/8/layout/venn1"/>
    <dgm:cxn modelId="{A0DDB24A-080E-45A1-8B44-F26B39B04EEC}" type="presOf" srcId="{B8F3F86D-D555-46F0-A1F7-69F1AFDBC02E}" destId="{A4826ED9-A028-4DE7-85E0-329A284E80A7}" srcOrd="0" destOrd="0" presId="urn:microsoft.com/office/officeart/2005/8/layout/venn1"/>
    <dgm:cxn modelId="{5C4C677C-3EA6-48D2-8B97-47F181C041BA}" type="presOf" srcId="{0A1558D3-1170-4278-B4D8-E9CBCF5AE765}" destId="{3C6497CA-06F9-4B31-B7D9-A6283887D78D}" srcOrd="0" destOrd="0" presId="urn:microsoft.com/office/officeart/2005/8/layout/venn1"/>
    <dgm:cxn modelId="{0542E790-77DD-4019-8BA7-379E51B482F9}" type="presOf" srcId="{BAD77ABE-4F5B-4687-AE58-05D5736EF7E6}" destId="{E1CC9A64-99CC-4E99-B026-E9C2F440C11A}" srcOrd="0" destOrd="0" presId="urn:microsoft.com/office/officeart/2005/8/layout/venn1"/>
    <dgm:cxn modelId="{06E5DA98-091D-4728-90E5-567009B3947B}" type="presOf" srcId="{973A99F3-E5F4-487D-A6AC-34AE8349685A}" destId="{19DBBF9A-8BB0-4AF1-8454-59DAFBFD2667}" srcOrd="0" destOrd="0" presId="urn:microsoft.com/office/officeart/2005/8/layout/venn1"/>
    <dgm:cxn modelId="{D581499F-B69C-41C8-A9A3-95078CF779B8}" srcId="{B8F3F86D-D555-46F0-A1F7-69F1AFDBC02E}" destId="{8CD198C3-4B75-4FA1-80F5-D55DDE87DED4}" srcOrd="1" destOrd="0" parTransId="{27D80AB7-A8F9-4F7A-ACDC-4A43473CC9E8}" sibTransId="{2E0D9364-4030-4266-97EA-4E8299977764}"/>
    <dgm:cxn modelId="{5ED3FAA0-D8FD-4542-B0A6-136E065A5808}" srcId="{B8F3F86D-D555-46F0-A1F7-69F1AFDBC02E}" destId="{973A99F3-E5F4-487D-A6AC-34AE8349685A}" srcOrd="3" destOrd="0" parTransId="{294D6750-BEF1-4510-844F-5FC0DBDB2EF6}" sibTransId="{99EAC4B7-69A8-4705-8F61-09CD9D8D968C}"/>
    <dgm:cxn modelId="{1297B3B1-2C55-4993-AD69-7CE329EF0374}" srcId="{B8F3F86D-D555-46F0-A1F7-69F1AFDBC02E}" destId="{76D6ED82-A9E9-47AF-9DD3-C2834765FAAA}" srcOrd="6" destOrd="0" parTransId="{F98F9013-A63A-4DEF-961D-3D3991E8E132}" sibTransId="{D21DD545-88A4-4918-B3EA-602CFA3843B3}"/>
    <dgm:cxn modelId="{000A9DBB-8ECC-4D9D-AE77-DCED379EBFF1}" type="presOf" srcId="{4AB232E9-7F0C-415D-9F1A-63D1472B8B5F}" destId="{1F46CC61-42EC-4F8E-9444-11794A2842B3}" srcOrd="0" destOrd="0" presId="urn:microsoft.com/office/officeart/2005/8/layout/venn1"/>
    <dgm:cxn modelId="{5BD840C2-DC5B-48DD-989E-14F256568B2E}" srcId="{B8F3F86D-D555-46F0-A1F7-69F1AFDBC02E}" destId="{4AB232E9-7F0C-415D-9F1A-63D1472B8B5F}" srcOrd="0" destOrd="0" parTransId="{8084625C-5B6E-490F-9130-44E460BC7564}" sibTransId="{0DA1187F-7FFE-4695-8852-FF139CF773FE}"/>
    <dgm:cxn modelId="{B9FA48D0-DBF0-47F2-8882-3FC435DDC904}" type="presOf" srcId="{76D6ED82-A9E9-47AF-9DD3-C2834765FAAA}" destId="{CC960734-6EEE-4524-AC35-95E5FA686389}" srcOrd="0" destOrd="0" presId="urn:microsoft.com/office/officeart/2005/8/layout/venn1"/>
    <dgm:cxn modelId="{508D59F3-C162-4EE6-8E4B-F1308376C771}" srcId="{B8F3F86D-D555-46F0-A1F7-69F1AFDBC02E}" destId="{144D5F06-7514-497A-B572-7716D5B460F7}" srcOrd="4" destOrd="0" parTransId="{201884D6-A7C5-4072-82C8-854E0DF8EA6F}" sibTransId="{B54E09EC-A761-4AF5-A17F-CCC94E5427DF}"/>
    <dgm:cxn modelId="{F29861F5-CFE4-4103-99A8-E5865BD80021}" srcId="{B8F3F86D-D555-46F0-A1F7-69F1AFDBC02E}" destId="{85D9E7CD-CAEC-4024-B44B-55B8BCB61AA8}" srcOrd="7" destOrd="0" parTransId="{984AD7E0-F6E8-4E29-B306-EDB70E281F08}" sibTransId="{37F10D7E-5455-4C01-9D8E-DA053FAE97AD}"/>
    <dgm:cxn modelId="{E3AE0AFC-6B11-49BE-A1BF-34313B49D8BB}" srcId="{B8F3F86D-D555-46F0-A1F7-69F1AFDBC02E}" destId="{BAD77ABE-4F5B-4687-AE58-05D5736EF7E6}" srcOrd="5" destOrd="0" parTransId="{5507D8A5-9C98-411B-AC41-BE7FB49764ED}" sibTransId="{A22F319A-F2EB-46F8-91B5-956F555F16BF}"/>
    <dgm:cxn modelId="{3B95AD4F-60D8-4100-A693-7C881AB3A547}" type="presParOf" srcId="{A4826ED9-A028-4DE7-85E0-329A284E80A7}" destId="{17498DD8-27A7-455B-BBAC-C149708D5B2F}" srcOrd="0" destOrd="0" presId="urn:microsoft.com/office/officeart/2005/8/layout/venn1"/>
    <dgm:cxn modelId="{422283A0-1937-42CC-A0BB-A9F77A39C34A}" type="presParOf" srcId="{A4826ED9-A028-4DE7-85E0-329A284E80A7}" destId="{1F46CC61-42EC-4F8E-9444-11794A2842B3}" srcOrd="1" destOrd="0" presId="urn:microsoft.com/office/officeart/2005/8/layout/venn1"/>
    <dgm:cxn modelId="{A135BC31-17E5-4187-B343-61C041066CAD}" type="presParOf" srcId="{A4826ED9-A028-4DE7-85E0-329A284E80A7}" destId="{88BD738D-48BD-4E86-93E5-E619181BEC09}" srcOrd="2" destOrd="0" presId="urn:microsoft.com/office/officeart/2005/8/layout/venn1"/>
    <dgm:cxn modelId="{E8EC3F0C-15A6-4A90-8669-9EA25C5565DF}" type="presParOf" srcId="{A4826ED9-A028-4DE7-85E0-329A284E80A7}" destId="{AFD0EB2F-3B7E-4D59-BA7D-CBA1CFDB52D1}" srcOrd="3" destOrd="0" presId="urn:microsoft.com/office/officeart/2005/8/layout/venn1"/>
    <dgm:cxn modelId="{62686BFB-DDDE-4A0A-AC9D-F31007EF412C}" type="presParOf" srcId="{A4826ED9-A028-4DE7-85E0-329A284E80A7}" destId="{FF8A58BB-B868-47FE-9C0E-1B74070B1235}" srcOrd="4" destOrd="0" presId="urn:microsoft.com/office/officeart/2005/8/layout/venn1"/>
    <dgm:cxn modelId="{60FAF791-1824-49E6-A7F1-DA8CC1AC34B8}" type="presParOf" srcId="{A4826ED9-A028-4DE7-85E0-329A284E80A7}" destId="{3C6497CA-06F9-4B31-B7D9-A6283887D78D}" srcOrd="5" destOrd="0" presId="urn:microsoft.com/office/officeart/2005/8/layout/venn1"/>
    <dgm:cxn modelId="{FF3DAF63-28B3-4A05-9AEF-C8A545A76586}" type="presParOf" srcId="{A4826ED9-A028-4DE7-85E0-329A284E80A7}" destId="{BA120032-4D31-46EF-B32B-DC29778A6450}" srcOrd="6" destOrd="0" presId="urn:microsoft.com/office/officeart/2005/8/layout/venn1"/>
    <dgm:cxn modelId="{1234FD29-E840-462E-A2B1-C7C96D4FE31C}" type="presParOf" srcId="{A4826ED9-A028-4DE7-85E0-329A284E80A7}" destId="{19DBBF9A-8BB0-4AF1-8454-59DAFBFD2667}" srcOrd="7" destOrd="0" presId="urn:microsoft.com/office/officeart/2005/8/layout/venn1"/>
    <dgm:cxn modelId="{9BC6B39E-1754-4E5E-AF88-A11C5BB57FB7}" type="presParOf" srcId="{A4826ED9-A028-4DE7-85E0-329A284E80A7}" destId="{56D788E9-2EBD-44E2-90A5-F7BC38005777}" srcOrd="8" destOrd="0" presId="urn:microsoft.com/office/officeart/2005/8/layout/venn1"/>
    <dgm:cxn modelId="{2936D655-DE7E-44B6-AD3D-9CCBB1F261B6}" type="presParOf" srcId="{A4826ED9-A028-4DE7-85E0-329A284E80A7}" destId="{D7DE0750-3D0A-4F8A-9064-09B678BB202F}" srcOrd="9" destOrd="0" presId="urn:microsoft.com/office/officeart/2005/8/layout/venn1"/>
    <dgm:cxn modelId="{61E521A6-81A4-4BD7-BF49-6A59A53A679A}" type="presParOf" srcId="{A4826ED9-A028-4DE7-85E0-329A284E80A7}" destId="{F5D6D699-950A-4BF3-8A47-00F2D81B5EB7}" srcOrd="10" destOrd="0" presId="urn:microsoft.com/office/officeart/2005/8/layout/venn1"/>
    <dgm:cxn modelId="{59090350-927B-423F-AFD8-A441713DCF00}" type="presParOf" srcId="{A4826ED9-A028-4DE7-85E0-329A284E80A7}" destId="{E1CC9A64-99CC-4E99-B026-E9C2F440C11A}" srcOrd="11" destOrd="0" presId="urn:microsoft.com/office/officeart/2005/8/layout/venn1"/>
    <dgm:cxn modelId="{A3C592CA-CAAC-4361-BAFE-43FC5CF31F10}" type="presParOf" srcId="{A4826ED9-A028-4DE7-85E0-329A284E80A7}" destId="{D6C0D381-D7AA-479C-A6A1-1BE50437B198}" srcOrd="12" destOrd="0" presId="urn:microsoft.com/office/officeart/2005/8/layout/venn1"/>
    <dgm:cxn modelId="{0B8C3CA2-68FA-4829-8E5D-DB61D6A745C1}" type="presParOf" srcId="{A4826ED9-A028-4DE7-85E0-329A284E80A7}" destId="{CC960734-6EEE-4524-AC35-95E5FA686389}"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F4F4D4-7855-4D6B-8142-BDFCB4FA8698}"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0B447869-2F12-4D27-98D6-E52CE116E5C7}">
      <dgm:prSet custT="1"/>
      <dgm:spPr/>
      <dgm:t>
        <a:bodyPr/>
        <a:lstStyle/>
        <a:p>
          <a:pPr rtl="0"/>
          <a:r>
            <a:rPr lang="en-US" sz="2800" dirty="0"/>
            <a:t>Software as Service (SaaS)</a:t>
          </a:r>
        </a:p>
        <a:p>
          <a:pPr rtl="0"/>
          <a:r>
            <a:rPr lang="en-US" sz="2000" i="1" dirty="0"/>
            <a:t>End User ,thin client/remote users</a:t>
          </a:r>
        </a:p>
      </dgm:t>
    </dgm:pt>
    <dgm:pt modelId="{7A6AB197-5C7D-4E97-8E3C-C928A20EC60C}" type="parTrans" cxnId="{86515E09-A730-4670-9A07-5C930415BFA2}">
      <dgm:prSet/>
      <dgm:spPr/>
      <dgm:t>
        <a:bodyPr/>
        <a:lstStyle/>
        <a:p>
          <a:endParaRPr lang="en-US"/>
        </a:p>
      </dgm:t>
    </dgm:pt>
    <dgm:pt modelId="{5A5AA58E-1B61-410F-A9C1-FFAD9E36FA3E}" type="sibTrans" cxnId="{86515E09-A730-4670-9A07-5C930415BFA2}">
      <dgm:prSet/>
      <dgm:spPr/>
      <dgm:t>
        <a:bodyPr/>
        <a:lstStyle/>
        <a:p>
          <a:endParaRPr lang="en-US"/>
        </a:p>
      </dgm:t>
    </dgm:pt>
    <dgm:pt modelId="{C9D35DA8-7CEF-48A4-A35D-BBB44EE60D07}">
      <dgm:prSet custT="1"/>
      <dgm:spPr/>
      <dgm:t>
        <a:bodyPr/>
        <a:lstStyle/>
        <a:p>
          <a:pPr rtl="0"/>
          <a:r>
            <a:rPr lang="en-US" sz="2800" dirty="0"/>
            <a:t>Platform as Service (PaaS)</a:t>
          </a:r>
        </a:p>
        <a:p>
          <a:pPr rtl="0"/>
          <a:r>
            <a:rPr lang="en-US" sz="2000" b="0" i="1" dirty="0"/>
            <a:t>Application Developer</a:t>
          </a:r>
          <a:endParaRPr lang="en-US" sz="2000" i="1" dirty="0"/>
        </a:p>
      </dgm:t>
    </dgm:pt>
    <dgm:pt modelId="{F5171089-FDB7-4DCB-88B5-B9492629DC81}" type="parTrans" cxnId="{300F26F9-F5B4-4158-A383-6EA2517DE73A}">
      <dgm:prSet/>
      <dgm:spPr/>
      <dgm:t>
        <a:bodyPr/>
        <a:lstStyle/>
        <a:p>
          <a:endParaRPr lang="en-US"/>
        </a:p>
      </dgm:t>
    </dgm:pt>
    <dgm:pt modelId="{4652FEE2-B7D6-4C6E-9ECF-36CB8822396C}" type="sibTrans" cxnId="{300F26F9-F5B4-4158-A383-6EA2517DE73A}">
      <dgm:prSet/>
      <dgm:spPr/>
      <dgm:t>
        <a:bodyPr/>
        <a:lstStyle/>
        <a:p>
          <a:endParaRPr lang="en-US"/>
        </a:p>
      </dgm:t>
    </dgm:pt>
    <dgm:pt modelId="{AA78C3DD-9334-4CD9-9089-E34F110D7B7A}">
      <dgm:prSet custT="1"/>
      <dgm:spPr/>
      <dgm:t>
        <a:bodyPr/>
        <a:lstStyle/>
        <a:p>
          <a:pPr rtl="0"/>
          <a:r>
            <a:rPr lang="en-US" sz="2800" dirty="0"/>
            <a:t>Infrastructure as Service (IaaS)</a:t>
          </a:r>
        </a:p>
        <a:p>
          <a:pPr rtl="0"/>
          <a:r>
            <a:rPr lang="en-US" sz="2000" b="0" i="1" dirty="0"/>
            <a:t>System , Network Admins &amp;Architects</a:t>
          </a:r>
          <a:endParaRPr lang="en-US" sz="2000" i="1" dirty="0"/>
        </a:p>
      </dgm:t>
    </dgm:pt>
    <dgm:pt modelId="{76406B99-EF09-4E6F-9E40-261B1672A380}" type="parTrans" cxnId="{0FBDE71F-5AED-4C78-920E-64E1DC07AA36}">
      <dgm:prSet/>
      <dgm:spPr/>
      <dgm:t>
        <a:bodyPr/>
        <a:lstStyle/>
        <a:p>
          <a:endParaRPr lang="en-US"/>
        </a:p>
      </dgm:t>
    </dgm:pt>
    <dgm:pt modelId="{A003C1C8-1033-4A69-A7AF-5AB5DE39CD39}" type="sibTrans" cxnId="{0FBDE71F-5AED-4C78-920E-64E1DC07AA36}">
      <dgm:prSet/>
      <dgm:spPr/>
      <dgm:t>
        <a:bodyPr/>
        <a:lstStyle/>
        <a:p>
          <a:endParaRPr lang="en-US"/>
        </a:p>
      </dgm:t>
    </dgm:pt>
    <dgm:pt modelId="{14C580D9-293F-4123-A526-473117CDD8A4}" type="pres">
      <dgm:prSet presAssocID="{DDF4F4D4-7855-4D6B-8142-BDFCB4FA8698}" presName="compositeShape" presStyleCnt="0">
        <dgm:presLayoutVars>
          <dgm:dir/>
          <dgm:resizeHandles/>
        </dgm:presLayoutVars>
      </dgm:prSet>
      <dgm:spPr/>
    </dgm:pt>
    <dgm:pt modelId="{5AD23E06-04C2-4D64-807C-54A32FC8B5EB}" type="pres">
      <dgm:prSet presAssocID="{DDF4F4D4-7855-4D6B-8142-BDFCB4FA8698}" presName="pyramid" presStyleLbl="node1" presStyleIdx="0" presStyleCnt="1" custScaleX="144249"/>
      <dgm:spPr/>
    </dgm:pt>
    <dgm:pt modelId="{40E58E86-DED4-47DD-A62D-ABD208C4A507}" type="pres">
      <dgm:prSet presAssocID="{DDF4F4D4-7855-4D6B-8142-BDFCB4FA8698}" presName="theList" presStyleCnt="0"/>
      <dgm:spPr/>
    </dgm:pt>
    <dgm:pt modelId="{53BDBE00-DE52-4358-9BEF-A3B694332D47}" type="pres">
      <dgm:prSet presAssocID="{0B447869-2F12-4D27-98D6-E52CE116E5C7}" presName="aNode" presStyleLbl="fgAcc1" presStyleIdx="0" presStyleCnt="3" custScaleX="181685" custLinFactNeighborX="-726">
        <dgm:presLayoutVars>
          <dgm:bulletEnabled val="1"/>
        </dgm:presLayoutVars>
      </dgm:prSet>
      <dgm:spPr/>
    </dgm:pt>
    <dgm:pt modelId="{CBEB0185-2DDE-40A1-81CC-5607D9FF6400}" type="pres">
      <dgm:prSet presAssocID="{0B447869-2F12-4D27-98D6-E52CE116E5C7}" presName="aSpace" presStyleCnt="0"/>
      <dgm:spPr/>
    </dgm:pt>
    <dgm:pt modelId="{77BC2AEA-D918-4258-A4D4-28F8BF98C0F9}" type="pres">
      <dgm:prSet presAssocID="{C9D35DA8-7CEF-48A4-A35D-BBB44EE60D07}" presName="aNode" presStyleLbl="fgAcc1" presStyleIdx="1" presStyleCnt="3" custScaleX="184503" custLinFactNeighborX="-1091" custLinFactNeighborY="-23938">
        <dgm:presLayoutVars>
          <dgm:bulletEnabled val="1"/>
        </dgm:presLayoutVars>
      </dgm:prSet>
      <dgm:spPr/>
    </dgm:pt>
    <dgm:pt modelId="{DA316F42-E6D1-4CF8-B76A-4FCD4FF3F2DF}" type="pres">
      <dgm:prSet presAssocID="{C9D35DA8-7CEF-48A4-A35D-BBB44EE60D07}" presName="aSpace" presStyleCnt="0"/>
      <dgm:spPr/>
    </dgm:pt>
    <dgm:pt modelId="{0FFAF5E6-8241-4FED-95F1-0E137CDCD885}" type="pres">
      <dgm:prSet presAssocID="{AA78C3DD-9334-4CD9-9089-E34F110D7B7A}" presName="aNode" presStyleLbl="fgAcc1" presStyleIdx="2" presStyleCnt="3" custScaleX="185938" custScaleY="133710">
        <dgm:presLayoutVars>
          <dgm:bulletEnabled val="1"/>
        </dgm:presLayoutVars>
      </dgm:prSet>
      <dgm:spPr/>
    </dgm:pt>
    <dgm:pt modelId="{252DBB2D-7B65-4376-8F5F-BFE7784F621F}" type="pres">
      <dgm:prSet presAssocID="{AA78C3DD-9334-4CD9-9089-E34F110D7B7A}" presName="aSpace" presStyleCnt="0"/>
      <dgm:spPr/>
    </dgm:pt>
  </dgm:ptLst>
  <dgm:cxnLst>
    <dgm:cxn modelId="{37647903-B05E-4497-98E3-73FA6306EB70}" type="presOf" srcId="{C9D35DA8-7CEF-48A4-A35D-BBB44EE60D07}" destId="{77BC2AEA-D918-4258-A4D4-28F8BF98C0F9}" srcOrd="0" destOrd="0" presId="urn:microsoft.com/office/officeart/2005/8/layout/pyramid2"/>
    <dgm:cxn modelId="{86515E09-A730-4670-9A07-5C930415BFA2}" srcId="{DDF4F4D4-7855-4D6B-8142-BDFCB4FA8698}" destId="{0B447869-2F12-4D27-98D6-E52CE116E5C7}" srcOrd="0" destOrd="0" parTransId="{7A6AB197-5C7D-4E97-8E3C-C928A20EC60C}" sibTransId="{5A5AA58E-1B61-410F-A9C1-FFAD9E36FA3E}"/>
    <dgm:cxn modelId="{0FBDE71F-5AED-4C78-920E-64E1DC07AA36}" srcId="{DDF4F4D4-7855-4D6B-8142-BDFCB4FA8698}" destId="{AA78C3DD-9334-4CD9-9089-E34F110D7B7A}" srcOrd="2" destOrd="0" parTransId="{76406B99-EF09-4E6F-9E40-261B1672A380}" sibTransId="{A003C1C8-1033-4A69-A7AF-5AB5DE39CD39}"/>
    <dgm:cxn modelId="{B570F021-73FD-4B95-8803-3AC7A085CF29}" type="presOf" srcId="{DDF4F4D4-7855-4D6B-8142-BDFCB4FA8698}" destId="{14C580D9-293F-4123-A526-473117CDD8A4}" srcOrd="0" destOrd="0" presId="urn:microsoft.com/office/officeart/2005/8/layout/pyramid2"/>
    <dgm:cxn modelId="{7E4EB322-FD40-433D-801D-609B8809B2A8}" type="presOf" srcId="{AA78C3DD-9334-4CD9-9089-E34F110D7B7A}" destId="{0FFAF5E6-8241-4FED-95F1-0E137CDCD885}" srcOrd="0" destOrd="0" presId="urn:microsoft.com/office/officeart/2005/8/layout/pyramid2"/>
    <dgm:cxn modelId="{8DE159A7-8873-40FE-B33C-8839247B0B18}" type="presOf" srcId="{0B447869-2F12-4D27-98D6-E52CE116E5C7}" destId="{53BDBE00-DE52-4358-9BEF-A3B694332D47}" srcOrd="0" destOrd="0" presId="urn:microsoft.com/office/officeart/2005/8/layout/pyramid2"/>
    <dgm:cxn modelId="{300F26F9-F5B4-4158-A383-6EA2517DE73A}" srcId="{DDF4F4D4-7855-4D6B-8142-BDFCB4FA8698}" destId="{C9D35DA8-7CEF-48A4-A35D-BBB44EE60D07}" srcOrd="1" destOrd="0" parTransId="{F5171089-FDB7-4DCB-88B5-B9492629DC81}" sibTransId="{4652FEE2-B7D6-4C6E-9ECF-36CB8822396C}"/>
    <dgm:cxn modelId="{A7CF79B9-F4D2-46A2-B636-CF2A932ED479}" type="presParOf" srcId="{14C580D9-293F-4123-A526-473117CDD8A4}" destId="{5AD23E06-04C2-4D64-807C-54A32FC8B5EB}" srcOrd="0" destOrd="0" presId="urn:microsoft.com/office/officeart/2005/8/layout/pyramid2"/>
    <dgm:cxn modelId="{C6772150-5190-4B6D-A4FD-BCCE9E80D88E}" type="presParOf" srcId="{14C580D9-293F-4123-A526-473117CDD8A4}" destId="{40E58E86-DED4-47DD-A62D-ABD208C4A507}" srcOrd="1" destOrd="0" presId="urn:microsoft.com/office/officeart/2005/8/layout/pyramid2"/>
    <dgm:cxn modelId="{9E64D69E-4838-4555-B1B0-1BF45BE37652}" type="presParOf" srcId="{40E58E86-DED4-47DD-A62D-ABD208C4A507}" destId="{53BDBE00-DE52-4358-9BEF-A3B694332D47}" srcOrd="0" destOrd="0" presId="urn:microsoft.com/office/officeart/2005/8/layout/pyramid2"/>
    <dgm:cxn modelId="{9FFD90AE-9A3F-4321-A716-1C95BB1CB587}" type="presParOf" srcId="{40E58E86-DED4-47DD-A62D-ABD208C4A507}" destId="{CBEB0185-2DDE-40A1-81CC-5607D9FF6400}" srcOrd="1" destOrd="0" presId="urn:microsoft.com/office/officeart/2005/8/layout/pyramid2"/>
    <dgm:cxn modelId="{25D7D9CC-6574-4C14-9161-DB63F49A9FDB}" type="presParOf" srcId="{40E58E86-DED4-47DD-A62D-ABD208C4A507}" destId="{77BC2AEA-D918-4258-A4D4-28F8BF98C0F9}" srcOrd="2" destOrd="0" presId="urn:microsoft.com/office/officeart/2005/8/layout/pyramid2"/>
    <dgm:cxn modelId="{7526619F-F336-4C81-8B46-5FD86D890BA2}" type="presParOf" srcId="{40E58E86-DED4-47DD-A62D-ABD208C4A507}" destId="{DA316F42-E6D1-4CF8-B76A-4FCD4FF3F2DF}" srcOrd="3" destOrd="0" presId="urn:microsoft.com/office/officeart/2005/8/layout/pyramid2"/>
    <dgm:cxn modelId="{E44C7AF9-B26B-4DFC-A942-1A42785B519E}" type="presParOf" srcId="{40E58E86-DED4-47DD-A62D-ABD208C4A507}" destId="{0FFAF5E6-8241-4FED-95F1-0E137CDCD885}" srcOrd="4" destOrd="0" presId="urn:microsoft.com/office/officeart/2005/8/layout/pyramid2"/>
    <dgm:cxn modelId="{E308BF30-DC44-4638-9B53-D85A675BF84F}" type="presParOf" srcId="{40E58E86-DED4-47DD-A62D-ABD208C4A507}" destId="{252DBB2D-7B65-4376-8F5F-BFE7784F621F}"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7C3C22-119C-4168-9CC7-C5F4FE16CF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8AFD7CA-56D4-4683-987D-0CDCB6CC9959}">
      <dgm:prSet/>
      <dgm:spPr/>
      <dgm:t>
        <a:bodyPr/>
        <a:lstStyle/>
        <a:p>
          <a:pPr rtl="0"/>
          <a:r>
            <a:rPr lang="en-US" dirty="0">
              <a:solidFill>
                <a:schemeClr val="tx1"/>
              </a:solidFill>
            </a:rPr>
            <a:t>Utility Price Models</a:t>
          </a:r>
        </a:p>
      </dgm:t>
    </dgm:pt>
    <dgm:pt modelId="{5287441E-C4C3-4F93-B772-9ED94816EB0C}" type="parTrans" cxnId="{88A034E5-292B-464C-A863-77AC736640F7}">
      <dgm:prSet/>
      <dgm:spPr/>
      <dgm:t>
        <a:bodyPr/>
        <a:lstStyle/>
        <a:p>
          <a:endParaRPr lang="en-US"/>
        </a:p>
      </dgm:t>
    </dgm:pt>
    <dgm:pt modelId="{645EE931-4538-434E-BE02-6C41D6670FAE}" type="sibTrans" cxnId="{88A034E5-292B-464C-A863-77AC736640F7}">
      <dgm:prSet/>
      <dgm:spPr/>
      <dgm:t>
        <a:bodyPr/>
        <a:lstStyle/>
        <a:p>
          <a:endParaRPr lang="en-US"/>
        </a:p>
      </dgm:t>
    </dgm:pt>
    <dgm:pt modelId="{49D93057-3BED-4E19-9653-DC5976148A83}">
      <dgm:prSet/>
      <dgm:spPr/>
      <dgm:t>
        <a:bodyPr/>
        <a:lstStyle/>
        <a:p>
          <a:pPr rtl="0"/>
          <a:r>
            <a:rPr lang="en-US" dirty="0">
              <a:solidFill>
                <a:schemeClr val="tx1"/>
              </a:solidFill>
            </a:rPr>
            <a:t>Service Based Models</a:t>
          </a:r>
        </a:p>
      </dgm:t>
    </dgm:pt>
    <dgm:pt modelId="{0161FD20-AA23-4DE9-ACA1-2649CA90AC87}" type="parTrans" cxnId="{62DFA219-1528-49EF-99FD-096FE17FC29D}">
      <dgm:prSet/>
      <dgm:spPr/>
      <dgm:t>
        <a:bodyPr/>
        <a:lstStyle/>
        <a:p>
          <a:endParaRPr lang="en-US"/>
        </a:p>
      </dgm:t>
    </dgm:pt>
    <dgm:pt modelId="{D22C380E-FBCD-41B5-8ABC-0F715F07E897}" type="sibTrans" cxnId="{62DFA219-1528-49EF-99FD-096FE17FC29D}">
      <dgm:prSet/>
      <dgm:spPr/>
      <dgm:t>
        <a:bodyPr/>
        <a:lstStyle/>
        <a:p>
          <a:endParaRPr lang="en-US"/>
        </a:p>
      </dgm:t>
    </dgm:pt>
    <dgm:pt modelId="{B425A63A-AF71-43C7-9913-4E583BABFBDE}">
      <dgm:prSet/>
      <dgm:spPr/>
      <dgm:t>
        <a:bodyPr/>
        <a:lstStyle/>
        <a:p>
          <a:pPr rtl="0"/>
          <a:r>
            <a:rPr lang="en-US" dirty="0">
              <a:solidFill>
                <a:schemeClr val="tx1"/>
              </a:solidFill>
            </a:rPr>
            <a:t>Performance Based Models</a:t>
          </a:r>
        </a:p>
      </dgm:t>
    </dgm:pt>
    <dgm:pt modelId="{A29FEF78-03AC-4F77-B969-AD3B3D6E91A1}" type="parTrans" cxnId="{89CC4705-164D-4670-B7F1-319EE4D73AB8}">
      <dgm:prSet/>
      <dgm:spPr/>
      <dgm:t>
        <a:bodyPr/>
        <a:lstStyle/>
        <a:p>
          <a:endParaRPr lang="en-US"/>
        </a:p>
      </dgm:t>
    </dgm:pt>
    <dgm:pt modelId="{908B2128-8F7D-4748-AEBD-43ED7435AB60}" type="sibTrans" cxnId="{89CC4705-164D-4670-B7F1-319EE4D73AB8}">
      <dgm:prSet/>
      <dgm:spPr/>
      <dgm:t>
        <a:bodyPr/>
        <a:lstStyle/>
        <a:p>
          <a:endParaRPr lang="en-US"/>
        </a:p>
      </dgm:t>
    </dgm:pt>
    <dgm:pt modelId="{89D717A7-A842-4E15-A44A-28E61DCEC598}">
      <dgm:prSet/>
      <dgm:spPr/>
      <dgm:t>
        <a:bodyPr/>
        <a:lstStyle/>
        <a:p>
          <a:pPr rtl="0"/>
          <a:r>
            <a:rPr lang="en-US" dirty="0">
              <a:solidFill>
                <a:schemeClr val="tx1"/>
              </a:solidFill>
            </a:rPr>
            <a:t>Marketing Oriented Based Models</a:t>
          </a:r>
        </a:p>
      </dgm:t>
    </dgm:pt>
    <dgm:pt modelId="{21CAE9A1-685C-4372-A78B-66C74D82B211}" type="parTrans" cxnId="{92F82EE7-42AF-4422-B8E2-19224FC46428}">
      <dgm:prSet/>
      <dgm:spPr/>
      <dgm:t>
        <a:bodyPr/>
        <a:lstStyle/>
        <a:p>
          <a:endParaRPr lang="en-US"/>
        </a:p>
      </dgm:t>
    </dgm:pt>
    <dgm:pt modelId="{49BBDC81-2199-4B67-B9EC-D29D0929E38E}" type="sibTrans" cxnId="{92F82EE7-42AF-4422-B8E2-19224FC46428}">
      <dgm:prSet/>
      <dgm:spPr/>
      <dgm:t>
        <a:bodyPr/>
        <a:lstStyle/>
        <a:p>
          <a:endParaRPr lang="en-US"/>
        </a:p>
      </dgm:t>
    </dgm:pt>
    <dgm:pt modelId="{78DB3445-5335-4B91-A087-03B7341CB0DF}">
      <dgm:prSet/>
      <dgm:spPr/>
      <dgm:t>
        <a:bodyPr/>
        <a:lstStyle/>
        <a:p>
          <a:pPr rtl="0"/>
          <a:r>
            <a:rPr lang="en-US" dirty="0">
              <a:solidFill>
                <a:schemeClr val="tx1"/>
              </a:solidFill>
            </a:rPr>
            <a:t>Hybrid Models</a:t>
          </a:r>
        </a:p>
      </dgm:t>
    </dgm:pt>
    <dgm:pt modelId="{F6086E6C-64C0-4878-A23D-2308C4F53BE4}" type="parTrans" cxnId="{69896D00-74BF-4651-9404-93DAD43E8B2F}">
      <dgm:prSet/>
      <dgm:spPr/>
      <dgm:t>
        <a:bodyPr/>
        <a:lstStyle/>
        <a:p>
          <a:endParaRPr lang="en-US"/>
        </a:p>
      </dgm:t>
    </dgm:pt>
    <dgm:pt modelId="{3041EE2D-724B-4FA0-BC05-5CD7874CC5B9}" type="sibTrans" cxnId="{69896D00-74BF-4651-9404-93DAD43E8B2F}">
      <dgm:prSet/>
      <dgm:spPr/>
      <dgm:t>
        <a:bodyPr/>
        <a:lstStyle/>
        <a:p>
          <a:endParaRPr lang="en-US"/>
        </a:p>
      </dgm:t>
    </dgm:pt>
    <dgm:pt modelId="{DE6CA2CF-F617-4A3A-97B6-3F97D3360D99}" type="pres">
      <dgm:prSet presAssocID="{FC7C3C22-119C-4168-9CC7-C5F4FE16CF5D}" presName="Name0" presStyleCnt="0">
        <dgm:presLayoutVars>
          <dgm:chMax val="7"/>
          <dgm:chPref val="7"/>
          <dgm:dir/>
        </dgm:presLayoutVars>
      </dgm:prSet>
      <dgm:spPr/>
    </dgm:pt>
    <dgm:pt modelId="{49E2EE68-7A95-4461-8C3A-5D7F44D77C9E}" type="pres">
      <dgm:prSet presAssocID="{FC7C3C22-119C-4168-9CC7-C5F4FE16CF5D}" presName="Name1" presStyleCnt="0"/>
      <dgm:spPr/>
    </dgm:pt>
    <dgm:pt modelId="{4F952939-13F4-49EE-8FAD-91924C9AE14D}" type="pres">
      <dgm:prSet presAssocID="{FC7C3C22-119C-4168-9CC7-C5F4FE16CF5D}" presName="cycle" presStyleCnt="0"/>
      <dgm:spPr/>
    </dgm:pt>
    <dgm:pt modelId="{59BECF08-38F4-4DBE-B447-935E07790B8E}" type="pres">
      <dgm:prSet presAssocID="{FC7C3C22-119C-4168-9CC7-C5F4FE16CF5D}" presName="srcNode" presStyleLbl="node1" presStyleIdx="0" presStyleCnt="5"/>
      <dgm:spPr/>
    </dgm:pt>
    <dgm:pt modelId="{1ED5F9ED-4584-4525-9638-6E15638571F3}" type="pres">
      <dgm:prSet presAssocID="{FC7C3C22-119C-4168-9CC7-C5F4FE16CF5D}" presName="conn" presStyleLbl="parChTrans1D2" presStyleIdx="0" presStyleCnt="1"/>
      <dgm:spPr/>
    </dgm:pt>
    <dgm:pt modelId="{116AC42D-38B2-44B1-8C33-78CEA00FC22D}" type="pres">
      <dgm:prSet presAssocID="{FC7C3C22-119C-4168-9CC7-C5F4FE16CF5D}" presName="extraNode" presStyleLbl="node1" presStyleIdx="0" presStyleCnt="5"/>
      <dgm:spPr/>
    </dgm:pt>
    <dgm:pt modelId="{C0B30BE7-97DE-44E7-AC85-7AFCB1665976}" type="pres">
      <dgm:prSet presAssocID="{FC7C3C22-119C-4168-9CC7-C5F4FE16CF5D}" presName="dstNode" presStyleLbl="node1" presStyleIdx="0" presStyleCnt="5"/>
      <dgm:spPr/>
    </dgm:pt>
    <dgm:pt modelId="{E646B3A5-FB71-4819-A7D5-5C3696A204B8}" type="pres">
      <dgm:prSet presAssocID="{B8AFD7CA-56D4-4683-987D-0CDCB6CC9959}" presName="text_1" presStyleLbl="node1" presStyleIdx="0" presStyleCnt="5">
        <dgm:presLayoutVars>
          <dgm:bulletEnabled val="1"/>
        </dgm:presLayoutVars>
      </dgm:prSet>
      <dgm:spPr/>
    </dgm:pt>
    <dgm:pt modelId="{932BE4C1-BDE8-4A00-9935-2E22A79D786A}" type="pres">
      <dgm:prSet presAssocID="{B8AFD7CA-56D4-4683-987D-0CDCB6CC9959}" presName="accent_1" presStyleCnt="0"/>
      <dgm:spPr/>
    </dgm:pt>
    <dgm:pt modelId="{9BC96EA7-D468-4E33-9437-1387E8D9FB5C}" type="pres">
      <dgm:prSet presAssocID="{B8AFD7CA-56D4-4683-987D-0CDCB6CC9959}" presName="accentRepeatNode" presStyleLbl="solidFgAcc1" presStyleIdx="0" presStyleCnt="5"/>
      <dgm:spPr/>
    </dgm:pt>
    <dgm:pt modelId="{C93B8EE4-064A-4F2F-A723-CDB753444CBC}" type="pres">
      <dgm:prSet presAssocID="{49D93057-3BED-4E19-9653-DC5976148A83}" presName="text_2" presStyleLbl="node1" presStyleIdx="1" presStyleCnt="5">
        <dgm:presLayoutVars>
          <dgm:bulletEnabled val="1"/>
        </dgm:presLayoutVars>
      </dgm:prSet>
      <dgm:spPr/>
    </dgm:pt>
    <dgm:pt modelId="{5D31A512-35B8-4B4E-BB50-1235BC0CFAF8}" type="pres">
      <dgm:prSet presAssocID="{49D93057-3BED-4E19-9653-DC5976148A83}" presName="accent_2" presStyleCnt="0"/>
      <dgm:spPr/>
    </dgm:pt>
    <dgm:pt modelId="{A1AD9417-C1A5-441A-AA34-D414A9877B91}" type="pres">
      <dgm:prSet presAssocID="{49D93057-3BED-4E19-9653-DC5976148A83}" presName="accentRepeatNode" presStyleLbl="solidFgAcc1" presStyleIdx="1" presStyleCnt="5"/>
      <dgm:spPr/>
    </dgm:pt>
    <dgm:pt modelId="{5225F30D-F051-4545-B91A-61AE098DD9AF}" type="pres">
      <dgm:prSet presAssocID="{B425A63A-AF71-43C7-9913-4E583BABFBDE}" presName="text_3" presStyleLbl="node1" presStyleIdx="2" presStyleCnt="5">
        <dgm:presLayoutVars>
          <dgm:bulletEnabled val="1"/>
        </dgm:presLayoutVars>
      </dgm:prSet>
      <dgm:spPr/>
    </dgm:pt>
    <dgm:pt modelId="{8A767958-5AC7-4C8A-B8A5-26806DC3CF38}" type="pres">
      <dgm:prSet presAssocID="{B425A63A-AF71-43C7-9913-4E583BABFBDE}" presName="accent_3" presStyleCnt="0"/>
      <dgm:spPr/>
    </dgm:pt>
    <dgm:pt modelId="{7533861E-A00A-414F-AE0C-A993F0EC1FA6}" type="pres">
      <dgm:prSet presAssocID="{B425A63A-AF71-43C7-9913-4E583BABFBDE}" presName="accentRepeatNode" presStyleLbl="solidFgAcc1" presStyleIdx="2" presStyleCnt="5"/>
      <dgm:spPr/>
    </dgm:pt>
    <dgm:pt modelId="{5FAB41EE-A593-4F02-8AF1-5486B85E7819}" type="pres">
      <dgm:prSet presAssocID="{89D717A7-A842-4E15-A44A-28E61DCEC598}" presName="text_4" presStyleLbl="node1" presStyleIdx="3" presStyleCnt="5">
        <dgm:presLayoutVars>
          <dgm:bulletEnabled val="1"/>
        </dgm:presLayoutVars>
      </dgm:prSet>
      <dgm:spPr/>
    </dgm:pt>
    <dgm:pt modelId="{9A427733-05D2-4722-A27B-185F7AB88C1E}" type="pres">
      <dgm:prSet presAssocID="{89D717A7-A842-4E15-A44A-28E61DCEC598}" presName="accent_4" presStyleCnt="0"/>
      <dgm:spPr/>
    </dgm:pt>
    <dgm:pt modelId="{AE1546A7-F6F0-4C7A-8510-2C43FD581184}" type="pres">
      <dgm:prSet presAssocID="{89D717A7-A842-4E15-A44A-28E61DCEC598}" presName="accentRepeatNode" presStyleLbl="solidFgAcc1" presStyleIdx="3" presStyleCnt="5"/>
      <dgm:spPr/>
    </dgm:pt>
    <dgm:pt modelId="{3BAD18D1-BB96-4A67-80AE-638F8262F90D}" type="pres">
      <dgm:prSet presAssocID="{78DB3445-5335-4B91-A087-03B7341CB0DF}" presName="text_5" presStyleLbl="node1" presStyleIdx="4" presStyleCnt="5">
        <dgm:presLayoutVars>
          <dgm:bulletEnabled val="1"/>
        </dgm:presLayoutVars>
      </dgm:prSet>
      <dgm:spPr/>
    </dgm:pt>
    <dgm:pt modelId="{24AA9F73-7DF1-4A13-9B22-5FC6203045E5}" type="pres">
      <dgm:prSet presAssocID="{78DB3445-5335-4B91-A087-03B7341CB0DF}" presName="accent_5" presStyleCnt="0"/>
      <dgm:spPr/>
    </dgm:pt>
    <dgm:pt modelId="{2C5058EA-48C4-4E20-B674-71C127E3E4E3}" type="pres">
      <dgm:prSet presAssocID="{78DB3445-5335-4B91-A087-03B7341CB0DF}" presName="accentRepeatNode" presStyleLbl="solidFgAcc1" presStyleIdx="4" presStyleCnt="5"/>
      <dgm:spPr/>
    </dgm:pt>
  </dgm:ptLst>
  <dgm:cxnLst>
    <dgm:cxn modelId="{69896D00-74BF-4651-9404-93DAD43E8B2F}" srcId="{FC7C3C22-119C-4168-9CC7-C5F4FE16CF5D}" destId="{78DB3445-5335-4B91-A087-03B7341CB0DF}" srcOrd="4" destOrd="0" parTransId="{F6086E6C-64C0-4878-A23D-2308C4F53BE4}" sibTransId="{3041EE2D-724B-4FA0-BC05-5CD7874CC5B9}"/>
    <dgm:cxn modelId="{89CC4705-164D-4670-B7F1-319EE4D73AB8}" srcId="{FC7C3C22-119C-4168-9CC7-C5F4FE16CF5D}" destId="{B425A63A-AF71-43C7-9913-4E583BABFBDE}" srcOrd="2" destOrd="0" parTransId="{A29FEF78-03AC-4F77-B969-AD3B3D6E91A1}" sibTransId="{908B2128-8F7D-4748-AEBD-43ED7435AB60}"/>
    <dgm:cxn modelId="{57709B16-6428-429D-9CA8-02639B1FA2EE}" type="presOf" srcId="{FC7C3C22-119C-4168-9CC7-C5F4FE16CF5D}" destId="{DE6CA2CF-F617-4A3A-97B6-3F97D3360D99}" srcOrd="0" destOrd="0" presId="urn:microsoft.com/office/officeart/2008/layout/VerticalCurvedList"/>
    <dgm:cxn modelId="{62DFA219-1528-49EF-99FD-096FE17FC29D}" srcId="{FC7C3C22-119C-4168-9CC7-C5F4FE16CF5D}" destId="{49D93057-3BED-4E19-9653-DC5976148A83}" srcOrd="1" destOrd="0" parTransId="{0161FD20-AA23-4DE9-ACA1-2649CA90AC87}" sibTransId="{D22C380E-FBCD-41B5-8ABC-0F715F07E897}"/>
    <dgm:cxn modelId="{7647202C-4372-4FE9-A3D0-571DEFE8F131}" type="presOf" srcId="{89D717A7-A842-4E15-A44A-28E61DCEC598}" destId="{5FAB41EE-A593-4F02-8AF1-5486B85E7819}" srcOrd="0" destOrd="0" presId="urn:microsoft.com/office/officeart/2008/layout/VerticalCurvedList"/>
    <dgm:cxn modelId="{547D0641-6063-40F4-B6B5-1EDBC254E277}" type="presOf" srcId="{B8AFD7CA-56D4-4683-987D-0CDCB6CC9959}" destId="{E646B3A5-FB71-4819-A7D5-5C3696A204B8}" srcOrd="0" destOrd="0" presId="urn:microsoft.com/office/officeart/2008/layout/VerticalCurvedList"/>
    <dgm:cxn modelId="{AB917A8B-CF91-4250-A19F-0B62AB75C4A4}" type="presOf" srcId="{645EE931-4538-434E-BE02-6C41D6670FAE}" destId="{1ED5F9ED-4584-4525-9638-6E15638571F3}" srcOrd="0" destOrd="0" presId="urn:microsoft.com/office/officeart/2008/layout/VerticalCurvedList"/>
    <dgm:cxn modelId="{90985CA4-5D8C-496A-AAB3-5B0825F1EE7F}" type="presOf" srcId="{49D93057-3BED-4E19-9653-DC5976148A83}" destId="{C93B8EE4-064A-4F2F-A723-CDB753444CBC}" srcOrd="0" destOrd="0" presId="urn:microsoft.com/office/officeart/2008/layout/VerticalCurvedList"/>
    <dgm:cxn modelId="{FC16E9A4-4015-45BA-BFC9-C3DF00763F28}" type="presOf" srcId="{78DB3445-5335-4B91-A087-03B7341CB0DF}" destId="{3BAD18D1-BB96-4A67-80AE-638F8262F90D}" srcOrd="0" destOrd="0" presId="urn:microsoft.com/office/officeart/2008/layout/VerticalCurvedList"/>
    <dgm:cxn modelId="{992B78E2-C46A-494E-B5FE-313777204A42}" type="presOf" srcId="{B425A63A-AF71-43C7-9913-4E583BABFBDE}" destId="{5225F30D-F051-4545-B91A-61AE098DD9AF}" srcOrd="0" destOrd="0" presId="urn:microsoft.com/office/officeart/2008/layout/VerticalCurvedList"/>
    <dgm:cxn modelId="{88A034E5-292B-464C-A863-77AC736640F7}" srcId="{FC7C3C22-119C-4168-9CC7-C5F4FE16CF5D}" destId="{B8AFD7CA-56D4-4683-987D-0CDCB6CC9959}" srcOrd="0" destOrd="0" parTransId="{5287441E-C4C3-4F93-B772-9ED94816EB0C}" sibTransId="{645EE931-4538-434E-BE02-6C41D6670FAE}"/>
    <dgm:cxn modelId="{92F82EE7-42AF-4422-B8E2-19224FC46428}" srcId="{FC7C3C22-119C-4168-9CC7-C5F4FE16CF5D}" destId="{89D717A7-A842-4E15-A44A-28E61DCEC598}" srcOrd="3" destOrd="0" parTransId="{21CAE9A1-685C-4372-A78B-66C74D82B211}" sibTransId="{49BBDC81-2199-4B67-B9EC-D29D0929E38E}"/>
    <dgm:cxn modelId="{0294445E-C1BF-4999-A1BA-67C5FE2DA709}" type="presParOf" srcId="{DE6CA2CF-F617-4A3A-97B6-3F97D3360D99}" destId="{49E2EE68-7A95-4461-8C3A-5D7F44D77C9E}" srcOrd="0" destOrd="0" presId="urn:microsoft.com/office/officeart/2008/layout/VerticalCurvedList"/>
    <dgm:cxn modelId="{B1ADB150-8545-4695-9E4D-462EFA37A714}" type="presParOf" srcId="{49E2EE68-7A95-4461-8C3A-5D7F44D77C9E}" destId="{4F952939-13F4-49EE-8FAD-91924C9AE14D}" srcOrd="0" destOrd="0" presId="urn:microsoft.com/office/officeart/2008/layout/VerticalCurvedList"/>
    <dgm:cxn modelId="{D49BB8DE-24E9-4D64-B112-979C3062A4A5}" type="presParOf" srcId="{4F952939-13F4-49EE-8FAD-91924C9AE14D}" destId="{59BECF08-38F4-4DBE-B447-935E07790B8E}" srcOrd="0" destOrd="0" presId="urn:microsoft.com/office/officeart/2008/layout/VerticalCurvedList"/>
    <dgm:cxn modelId="{D26F413E-FB5B-496A-8A52-C70F961B4C8C}" type="presParOf" srcId="{4F952939-13F4-49EE-8FAD-91924C9AE14D}" destId="{1ED5F9ED-4584-4525-9638-6E15638571F3}" srcOrd="1" destOrd="0" presId="urn:microsoft.com/office/officeart/2008/layout/VerticalCurvedList"/>
    <dgm:cxn modelId="{B3C49D06-3F6A-4972-B536-72EA903BF4BA}" type="presParOf" srcId="{4F952939-13F4-49EE-8FAD-91924C9AE14D}" destId="{116AC42D-38B2-44B1-8C33-78CEA00FC22D}" srcOrd="2" destOrd="0" presId="urn:microsoft.com/office/officeart/2008/layout/VerticalCurvedList"/>
    <dgm:cxn modelId="{58949621-C1D3-4D7F-BD52-B4F17C37ECFB}" type="presParOf" srcId="{4F952939-13F4-49EE-8FAD-91924C9AE14D}" destId="{C0B30BE7-97DE-44E7-AC85-7AFCB1665976}" srcOrd="3" destOrd="0" presId="urn:microsoft.com/office/officeart/2008/layout/VerticalCurvedList"/>
    <dgm:cxn modelId="{74BBFFD6-6A52-4206-A4D9-7BB38CF3039A}" type="presParOf" srcId="{49E2EE68-7A95-4461-8C3A-5D7F44D77C9E}" destId="{E646B3A5-FB71-4819-A7D5-5C3696A204B8}" srcOrd="1" destOrd="0" presId="urn:microsoft.com/office/officeart/2008/layout/VerticalCurvedList"/>
    <dgm:cxn modelId="{B5BDE98D-6AC3-4ED7-829C-A0005CBBBB2F}" type="presParOf" srcId="{49E2EE68-7A95-4461-8C3A-5D7F44D77C9E}" destId="{932BE4C1-BDE8-4A00-9935-2E22A79D786A}" srcOrd="2" destOrd="0" presId="urn:microsoft.com/office/officeart/2008/layout/VerticalCurvedList"/>
    <dgm:cxn modelId="{A1CAA374-1644-4262-951C-5BAC5948EF55}" type="presParOf" srcId="{932BE4C1-BDE8-4A00-9935-2E22A79D786A}" destId="{9BC96EA7-D468-4E33-9437-1387E8D9FB5C}" srcOrd="0" destOrd="0" presId="urn:microsoft.com/office/officeart/2008/layout/VerticalCurvedList"/>
    <dgm:cxn modelId="{B35B1D52-1E50-4601-ABA5-C9BEB8C9AE23}" type="presParOf" srcId="{49E2EE68-7A95-4461-8C3A-5D7F44D77C9E}" destId="{C93B8EE4-064A-4F2F-A723-CDB753444CBC}" srcOrd="3" destOrd="0" presId="urn:microsoft.com/office/officeart/2008/layout/VerticalCurvedList"/>
    <dgm:cxn modelId="{0214E1F2-9218-4CD0-81CD-2F41350B3161}" type="presParOf" srcId="{49E2EE68-7A95-4461-8C3A-5D7F44D77C9E}" destId="{5D31A512-35B8-4B4E-BB50-1235BC0CFAF8}" srcOrd="4" destOrd="0" presId="urn:microsoft.com/office/officeart/2008/layout/VerticalCurvedList"/>
    <dgm:cxn modelId="{56FFB5FF-EE6E-42B3-92F2-C15FE93E315C}" type="presParOf" srcId="{5D31A512-35B8-4B4E-BB50-1235BC0CFAF8}" destId="{A1AD9417-C1A5-441A-AA34-D414A9877B91}" srcOrd="0" destOrd="0" presId="urn:microsoft.com/office/officeart/2008/layout/VerticalCurvedList"/>
    <dgm:cxn modelId="{BF57836F-DB28-4B5D-A046-765F49B23DB0}" type="presParOf" srcId="{49E2EE68-7A95-4461-8C3A-5D7F44D77C9E}" destId="{5225F30D-F051-4545-B91A-61AE098DD9AF}" srcOrd="5" destOrd="0" presId="urn:microsoft.com/office/officeart/2008/layout/VerticalCurvedList"/>
    <dgm:cxn modelId="{923CD168-4785-426E-9122-CB8BB56D7B5D}" type="presParOf" srcId="{49E2EE68-7A95-4461-8C3A-5D7F44D77C9E}" destId="{8A767958-5AC7-4C8A-B8A5-26806DC3CF38}" srcOrd="6" destOrd="0" presId="urn:microsoft.com/office/officeart/2008/layout/VerticalCurvedList"/>
    <dgm:cxn modelId="{7EC50DC8-755F-4BB6-9B0A-373E4A519CFD}" type="presParOf" srcId="{8A767958-5AC7-4C8A-B8A5-26806DC3CF38}" destId="{7533861E-A00A-414F-AE0C-A993F0EC1FA6}" srcOrd="0" destOrd="0" presId="urn:microsoft.com/office/officeart/2008/layout/VerticalCurvedList"/>
    <dgm:cxn modelId="{7A8A3E61-40AE-4829-B7C8-E90BDA396EF1}" type="presParOf" srcId="{49E2EE68-7A95-4461-8C3A-5D7F44D77C9E}" destId="{5FAB41EE-A593-4F02-8AF1-5486B85E7819}" srcOrd="7" destOrd="0" presId="urn:microsoft.com/office/officeart/2008/layout/VerticalCurvedList"/>
    <dgm:cxn modelId="{AB287506-D085-4BA4-B6BB-595010D91038}" type="presParOf" srcId="{49E2EE68-7A95-4461-8C3A-5D7F44D77C9E}" destId="{9A427733-05D2-4722-A27B-185F7AB88C1E}" srcOrd="8" destOrd="0" presId="urn:microsoft.com/office/officeart/2008/layout/VerticalCurvedList"/>
    <dgm:cxn modelId="{1B33532D-817A-4F5A-8E6D-286CBCBA7706}" type="presParOf" srcId="{9A427733-05D2-4722-A27B-185F7AB88C1E}" destId="{AE1546A7-F6F0-4C7A-8510-2C43FD581184}" srcOrd="0" destOrd="0" presId="urn:microsoft.com/office/officeart/2008/layout/VerticalCurvedList"/>
    <dgm:cxn modelId="{2AC6AC66-E32A-40C2-B072-4E66D80C58DC}" type="presParOf" srcId="{49E2EE68-7A95-4461-8C3A-5D7F44D77C9E}" destId="{3BAD18D1-BB96-4A67-80AE-638F8262F90D}" srcOrd="9" destOrd="0" presId="urn:microsoft.com/office/officeart/2008/layout/VerticalCurvedList"/>
    <dgm:cxn modelId="{43B504CB-F233-4E7B-A35D-E97C192F978C}" type="presParOf" srcId="{49E2EE68-7A95-4461-8C3A-5D7F44D77C9E}" destId="{24AA9F73-7DF1-4A13-9B22-5FC6203045E5}" srcOrd="10" destOrd="0" presId="urn:microsoft.com/office/officeart/2008/layout/VerticalCurvedList"/>
    <dgm:cxn modelId="{1386F971-3229-4E01-B961-DA84F5A7615F}" type="presParOf" srcId="{24AA9F73-7DF1-4A13-9B22-5FC6203045E5}" destId="{2C5058EA-48C4-4E20-B674-71C127E3E4E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03F9E0-FE56-469C-8710-B025C86846BF}"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AEE2E483-4C33-4BAF-A5D7-3DB9EEC3AD56}">
      <dgm:prSet/>
      <dgm:spPr/>
      <dgm:t>
        <a:bodyPr/>
        <a:lstStyle/>
        <a:p>
          <a:pPr rtl="0"/>
          <a:r>
            <a:rPr lang="en-US" dirty="0">
              <a:solidFill>
                <a:schemeClr val="tx1"/>
              </a:solidFill>
            </a:rPr>
            <a:t>Operation Expense</a:t>
          </a:r>
        </a:p>
      </dgm:t>
    </dgm:pt>
    <dgm:pt modelId="{721D0726-4872-4124-A0D2-40A508C63CA6}" type="parTrans" cxnId="{72B4AEC8-F5A5-4FFA-B92E-ADE3C7ED7FFE}">
      <dgm:prSet/>
      <dgm:spPr/>
      <dgm:t>
        <a:bodyPr/>
        <a:lstStyle/>
        <a:p>
          <a:endParaRPr lang="en-US"/>
        </a:p>
      </dgm:t>
    </dgm:pt>
    <dgm:pt modelId="{990A5F4A-3254-4AF3-BE14-C599F96BD5D7}" type="sibTrans" cxnId="{72B4AEC8-F5A5-4FFA-B92E-ADE3C7ED7FFE}">
      <dgm:prSet/>
      <dgm:spPr/>
      <dgm:t>
        <a:bodyPr/>
        <a:lstStyle/>
        <a:p>
          <a:endParaRPr lang="en-US"/>
        </a:p>
      </dgm:t>
    </dgm:pt>
    <dgm:pt modelId="{7A3DEF0C-6BF4-4CC0-9424-9F542DF2559A}">
      <dgm:prSet/>
      <dgm:spPr/>
      <dgm:t>
        <a:bodyPr/>
        <a:lstStyle/>
        <a:p>
          <a:pPr rtl="0"/>
          <a:r>
            <a:rPr lang="en-US" dirty="0">
              <a:solidFill>
                <a:schemeClr val="tx1"/>
              </a:solidFill>
            </a:rPr>
            <a:t>User Demand Flexibility</a:t>
          </a:r>
        </a:p>
      </dgm:t>
    </dgm:pt>
    <dgm:pt modelId="{B2D53D93-CC4C-4D4B-A56F-0EB04856709F}" type="parTrans" cxnId="{EE2D35F3-572F-4CEE-8B17-4EDBF3B7557E}">
      <dgm:prSet/>
      <dgm:spPr/>
      <dgm:t>
        <a:bodyPr/>
        <a:lstStyle/>
        <a:p>
          <a:endParaRPr lang="en-US"/>
        </a:p>
      </dgm:t>
    </dgm:pt>
    <dgm:pt modelId="{3C7B9DB3-5112-4CE7-9795-B3D5F0E83B5D}" type="sibTrans" cxnId="{EE2D35F3-572F-4CEE-8B17-4EDBF3B7557E}">
      <dgm:prSet/>
      <dgm:spPr/>
      <dgm:t>
        <a:bodyPr/>
        <a:lstStyle/>
        <a:p>
          <a:endParaRPr lang="en-US"/>
        </a:p>
      </dgm:t>
    </dgm:pt>
    <dgm:pt modelId="{B4709C9D-2992-4743-8FAA-AF74CFEBA315}">
      <dgm:prSet/>
      <dgm:spPr/>
      <dgm:t>
        <a:bodyPr/>
        <a:lstStyle/>
        <a:p>
          <a:pPr rtl="0"/>
          <a:r>
            <a:rPr lang="en-US">
              <a:solidFill>
                <a:schemeClr val="tx1"/>
              </a:solidFill>
            </a:rPr>
            <a:t>Agility  for  Time to Market</a:t>
          </a:r>
        </a:p>
      </dgm:t>
    </dgm:pt>
    <dgm:pt modelId="{0ACD8441-5696-491C-8980-A302F11C372B}" type="parTrans" cxnId="{7D16D3EB-7C54-4634-B4B0-49770A274FA7}">
      <dgm:prSet/>
      <dgm:spPr/>
      <dgm:t>
        <a:bodyPr/>
        <a:lstStyle/>
        <a:p>
          <a:endParaRPr lang="en-US"/>
        </a:p>
      </dgm:t>
    </dgm:pt>
    <dgm:pt modelId="{91E80924-197F-4D25-9491-24CB8F8A90AF}" type="sibTrans" cxnId="{7D16D3EB-7C54-4634-B4B0-49770A274FA7}">
      <dgm:prSet/>
      <dgm:spPr/>
      <dgm:t>
        <a:bodyPr/>
        <a:lstStyle/>
        <a:p>
          <a:endParaRPr lang="en-US"/>
        </a:p>
      </dgm:t>
    </dgm:pt>
    <dgm:pt modelId="{DEFE4FD2-120E-40ED-A0CE-92B285083300}">
      <dgm:prSet/>
      <dgm:spPr/>
      <dgm:t>
        <a:bodyPr/>
        <a:lstStyle/>
        <a:p>
          <a:pPr rtl="0"/>
          <a:r>
            <a:rPr lang="en-US" dirty="0">
              <a:solidFill>
                <a:schemeClr val="tx1"/>
              </a:solidFill>
            </a:rPr>
            <a:t>Location Flexibility</a:t>
          </a:r>
        </a:p>
      </dgm:t>
    </dgm:pt>
    <dgm:pt modelId="{8B4BC6DA-2416-4D3A-880E-CFC737EBFA18}" type="parTrans" cxnId="{DA8E0814-DB9C-451F-A989-B4B551E65F6C}">
      <dgm:prSet/>
      <dgm:spPr/>
      <dgm:t>
        <a:bodyPr/>
        <a:lstStyle/>
        <a:p>
          <a:endParaRPr lang="en-US"/>
        </a:p>
      </dgm:t>
    </dgm:pt>
    <dgm:pt modelId="{3F69BAF6-6378-48AE-A9C4-0E4F56A05B8C}" type="sibTrans" cxnId="{DA8E0814-DB9C-451F-A989-B4B551E65F6C}">
      <dgm:prSet/>
      <dgm:spPr/>
      <dgm:t>
        <a:bodyPr/>
        <a:lstStyle/>
        <a:p>
          <a:endParaRPr lang="en-US"/>
        </a:p>
      </dgm:t>
    </dgm:pt>
    <dgm:pt modelId="{B7721D35-DCEC-4033-B157-CBC5DFBF4F6D}">
      <dgm:prSet/>
      <dgm:spPr/>
      <dgm:t>
        <a:bodyPr/>
        <a:lstStyle/>
        <a:p>
          <a:pPr rtl="0"/>
          <a:r>
            <a:rPr lang="en-US">
              <a:solidFill>
                <a:schemeClr val="tx1"/>
              </a:solidFill>
            </a:rPr>
            <a:t>Asset Optimization</a:t>
          </a:r>
        </a:p>
      </dgm:t>
    </dgm:pt>
    <dgm:pt modelId="{34A141BB-A070-4DAF-9AC0-0E6DD8ECD782}" type="parTrans" cxnId="{86F92B62-6C2F-40EE-9228-F11ABF6662FF}">
      <dgm:prSet/>
      <dgm:spPr/>
      <dgm:t>
        <a:bodyPr/>
        <a:lstStyle/>
        <a:p>
          <a:endParaRPr lang="en-US"/>
        </a:p>
      </dgm:t>
    </dgm:pt>
    <dgm:pt modelId="{74BDD336-CD4E-4D21-BC74-91EA91A69904}" type="sibTrans" cxnId="{86F92B62-6C2F-40EE-9228-F11ABF6662FF}">
      <dgm:prSet/>
      <dgm:spPr/>
      <dgm:t>
        <a:bodyPr/>
        <a:lstStyle/>
        <a:p>
          <a:endParaRPr lang="en-US"/>
        </a:p>
      </dgm:t>
    </dgm:pt>
    <dgm:pt modelId="{B2BB0F77-B4F2-4412-AB8F-525DF6AA38CD}">
      <dgm:prSet/>
      <dgm:spPr/>
      <dgm:t>
        <a:bodyPr/>
        <a:lstStyle/>
        <a:p>
          <a:pPr rtl="0"/>
          <a:r>
            <a:rPr lang="en-US" dirty="0">
              <a:solidFill>
                <a:schemeClr val="tx1"/>
              </a:solidFill>
            </a:rPr>
            <a:t>Profit Margin</a:t>
          </a:r>
        </a:p>
      </dgm:t>
    </dgm:pt>
    <dgm:pt modelId="{E7DA16AF-4D23-4067-9E1C-0588DC40D76E}" type="parTrans" cxnId="{95C54C93-E9C6-454E-9990-A0AC3CDF334A}">
      <dgm:prSet/>
      <dgm:spPr/>
      <dgm:t>
        <a:bodyPr/>
        <a:lstStyle/>
        <a:p>
          <a:endParaRPr lang="en-US"/>
        </a:p>
      </dgm:t>
    </dgm:pt>
    <dgm:pt modelId="{6D378686-5ED2-4C15-A733-22398600E5AD}" type="sibTrans" cxnId="{95C54C93-E9C6-454E-9990-A0AC3CDF334A}">
      <dgm:prSet/>
      <dgm:spPr/>
      <dgm:t>
        <a:bodyPr/>
        <a:lstStyle/>
        <a:p>
          <a:endParaRPr lang="en-US"/>
        </a:p>
      </dgm:t>
    </dgm:pt>
    <dgm:pt modelId="{B904F5AB-0FE4-43FF-B9C0-0370A692E84E}">
      <dgm:prSet/>
      <dgm:spPr/>
      <dgm:t>
        <a:bodyPr/>
        <a:lstStyle/>
        <a:p>
          <a:pPr rtl="0"/>
          <a:r>
            <a:rPr lang="en-US" dirty="0">
              <a:solidFill>
                <a:schemeClr val="tx1"/>
              </a:solidFill>
            </a:rPr>
            <a:t>Price Flexibility</a:t>
          </a:r>
        </a:p>
      </dgm:t>
    </dgm:pt>
    <dgm:pt modelId="{4DA459B9-DDB3-40E6-A7D6-0E8CFAD93BA2}" type="parTrans" cxnId="{5521A336-2D59-4220-923E-1D5A36B00529}">
      <dgm:prSet/>
      <dgm:spPr/>
      <dgm:t>
        <a:bodyPr/>
        <a:lstStyle/>
        <a:p>
          <a:endParaRPr lang="en-US"/>
        </a:p>
      </dgm:t>
    </dgm:pt>
    <dgm:pt modelId="{0CD2A220-699C-4564-BB64-4A710501B2D9}" type="sibTrans" cxnId="{5521A336-2D59-4220-923E-1D5A36B00529}">
      <dgm:prSet/>
      <dgm:spPr/>
      <dgm:t>
        <a:bodyPr/>
        <a:lstStyle/>
        <a:p>
          <a:endParaRPr lang="en-US"/>
        </a:p>
      </dgm:t>
    </dgm:pt>
    <dgm:pt modelId="{0A46010A-1C14-4F82-8CA7-DACFC23DFB9B}" type="pres">
      <dgm:prSet presAssocID="{8F03F9E0-FE56-469C-8710-B025C86846BF}" presName="Name0" presStyleCnt="0">
        <dgm:presLayoutVars>
          <dgm:dir/>
          <dgm:resizeHandles val="exact"/>
        </dgm:presLayoutVars>
      </dgm:prSet>
      <dgm:spPr/>
    </dgm:pt>
    <dgm:pt modelId="{B3CB88DE-FEB8-4016-ACA9-0DA0EE5F6EC6}" type="pres">
      <dgm:prSet presAssocID="{8F03F9E0-FE56-469C-8710-B025C86846BF}" presName="fgShape" presStyleLbl="fgShp" presStyleIdx="0" presStyleCnt="1"/>
      <dgm:spPr/>
    </dgm:pt>
    <dgm:pt modelId="{394DD745-6324-4D0B-BCAB-53A25532A9FD}" type="pres">
      <dgm:prSet presAssocID="{8F03F9E0-FE56-469C-8710-B025C86846BF}" presName="linComp" presStyleCnt="0"/>
      <dgm:spPr/>
    </dgm:pt>
    <dgm:pt modelId="{5B037181-360F-482B-A145-BE66AAD43D64}" type="pres">
      <dgm:prSet presAssocID="{AEE2E483-4C33-4BAF-A5D7-3DB9EEC3AD56}" presName="compNode" presStyleCnt="0"/>
      <dgm:spPr/>
    </dgm:pt>
    <dgm:pt modelId="{3AEB2A74-5B88-47C0-805C-BC008204787A}" type="pres">
      <dgm:prSet presAssocID="{AEE2E483-4C33-4BAF-A5D7-3DB9EEC3AD56}" presName="bkgdShape" presStyleLbl="node1" presStyleIdx="0" presStyleCnt="7"/>
      <dgm:spPr/>
    </dgm:pt>
    <dgm:pt modelId="{614AB603-C3F6-4525-A31E-9D41E0262C59}" type="pres">
      <dgm:prSet presAssocID="{AEE2E483-4C33-4BAF-A5D7-3DB9EEC3AD56}" presName="nodeTx" presStyleLbl="node1" presStyleIdx="0" presStyleCnt="7">
        <dgm:presLayoutVars>
          <dgm:bulletEnabled val="1"/>
        </dgm:presLayoutVars>
      </dgm:prSet>
      <dgm:spPr/>
    </dgm:pt>
    <dgm:pt modelId="{3D8FC5C8-EDA6-464D-B05F-6FA05C84A22E}" type="pres">
      <dgm:prSet presAssocID="{AEE2E483-4C33-4BAF-A5D7-3DB9EEC3AD56}" presName="invisiNode" presStyleLbl="node1" presStyleIdx="0" presStyleCnt="7"/>
      <dgm:spPr/>
    </dgm:pt>
    <dgm:pt modelId="{9BC3451F-B8AD-4F6B-8027-3DFE47A4BDE6}" type="pres">
      <dgm:prSet presAssocID="{AEE2E483-4C33-4BAF-A5D7-3DB9EEC3AD56}" presName="imagNode"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6000" b="-26000"/>
          </a:stretch>
        </a:blipFill>
      </dgm:spPr>
    </dgm:pt>
    <dgm:pt modelId="{DFCBA1A5-F50F-4576-AE58-69582A931252}" type="pres">
      <dgm:prSet presAssocID="{990A5F4A-3254-4AF3-BE14-C599F96BD5D7}" presName="sibTrans" presStyleLbl="sibTrans2D1" presStyleIdx="0" presStyleCnt="0"/>
      <dgm:spPr/>
    </dgm:pt>
    <dgm:pt modelId="{11C037AC-B993-45FE-87DD-0E590A9618B7}" type="pres">
      <dgm:prSet presAssocID="{7A3DEF0C-6BF4-4CC0-9424-9F542DF2559A}" presName="compNode" presStyleCnt="0"/>
      <dgm:spPr/>
    </dgm:pt>
    <dgm:pt modelId="{81B1EB92-0AE4-4844-98AF-A322D457D827}" type="pres">
      <dgm:prSet presAssocID="{7A3DEF0C-6BF4-4CC0-9424-9F542DF2559A}" presName="bkgdShape" presStyleLbl="node1" presStyleIdx="1" presStyleCnt="7"/>
      <dgm:spPr/>
    </dgm:pt>
    <dgm:pt modelId="{7FC440F7-0AFD-434E-94BF-06C7A10A6134}" type="pres">
      <dgm:prSet presAssocID="{7A3DEF0C-6BF4-4CC0-9424-9F542DF2559A}" presName="nodeTx" presStyleLbl="node1" presStyleIdx="1" presStyleCnt="7">
        <dgm:presLayoutVars>
          <dgm:bulletEnabled val="1"/>
        </dgm:presLayoutVars>
      </dgm:prSet>
      <dgm:spPr/>
    </dgm:pt>
    <dgm:pt modelId="{B220BDA4-7DDF-4A8F-88BE-70A2084C9BA3}" type="pres">
      <dgm:prSet presAssocID="{7A3DEF0C-6BF4-4CC0-9424-9F542DF2559A}" presName="invisiNode" presStyleLbl="node1" presStyleIdx="1" presStyleCnt="7"/>
      <dgm:spPr/>
    </dgm:pt>
    <dgm:pt modelId="{C6089CB3-1E80-4841-8F18-F1FEF1118DFB}" type="pres">
      <dgm:prSet presAssocID="{7A3DEF0C-6BF4-4CC0-9424-9F542DF2559A}" presName="imagNode"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ABB9A26B-944D-498D-92D3-8781D321A29F}" type="pres">
      <dgm:prSet presAssocID="{3C7B9DB3-5112-4CE7-9795-B3D5F0E83B5D}" presName="sibTrans" presStyleLbl="sibTrans2D1" presStyleIdx="0" presStyleCnt="0"/>
      <dgm:spPr/>
    </dgm:pt>
    <dgm:pt modelId="{A8514C59-1F22-4B5C-A070-F9BFFBA70522}" type="pres">
      <dgm:prSet presAssocID="{B904F5AB-0FE4-43FF-B9C0-0370A692E84E}" presName="compNode" presStyleCnt="0"/>
      <dgm:spPr/>
    </dgm:pt>
    <dgm:pt modelId="{25A24912-50FE-43AF-84DF-F97854242A97}" type="pres">
      <dgm:prSet presAssocID="{B904F5AB-0FE4-43FF-B9C0-0370A692E84E}" presName="bkgdShape" presStyleLbl="node1" presStyleIdx="2" presStyleCnt="7"/>
      <dgm:spPr/>
    </dgm:pt>
    <dgm:pt modelId="{BF420CCE-68AC-4B02-845C-3504269AD330}" type="pres">
      <dgm:prSet presAssocID="{B904F5AB-0FE4-43FF-B9C0-0370A692E84E}" presName="nodeTx" presStyleLbl="node1" presStyleIdx="2" presStyleCnt="7">
        <dgm:presLayoutVars>
          <dgm:bulletEnabled val="1"/>
        </dgm:presLayoutVars>
      </dgm:prSet>
      <dgm:spPr/>
    </dgm:pt>
    <dgm:pt modelId="{0F62566B-D2E8-42D6-8FE6-5D92A7ABB349}" type="pres">
      <dgm:prSet presAssocID="{B904F5AB-0FE4-43FF-B9C0-0370A692E84E}" presName="invisiNode" presStyleLbl="node1" presStyleIdx="2" presStyleCnt="7"/>
      <dgm:spPr/>
    </dgm:pt>
    <dgm:pt modelId="{A5DB4407-9B94-4007-8976-6B9C8FD53928}" type="pres">
      <dgm:prSet presAssocID="{B904F5AB-0FE4-43FF-B9C0-0370A692E84E}" presName="imagNode"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1000" r="-21000"/>
          </a:stretch>
        </a:blipFill>
      </dgm:spPr>
    </dgm:pt>
    <dgm:pt modelId="{AE966E1F-1513-4061-93AC-2408EE4BBCFF}" type="pres">
      <dgm:prSet presAssocID="{0CD2A220-699C-4564-BB64-4A710501B2D9}" presName="sibTrans" presStyleLbl="sibTrans2D1" presStyleIdx="0" presStyleCnt="0"/>
      <dgm:spPr/>
    </dgm:pt>
    <dgm:pt modelId="{B1AB4B05-DCCC-4DCD-9ABC-68D41A133302}" type="pres">
      <dgm:prSet presAssocID="{B4709C9D-2992-4743-8FAA-AF74CFEBA315}" presName="compNode" presStyleCnt="0"/>
      <dgm:spPr/>
    </dgm:pt>
    <dgm:pt modelId="{8AC24A0F-A213-42B1-AB0F-AD1F8434464E}" type="pres">
      <dgm:prSet presAssocID="{B4709C9D-2992-4743-8FAA-AF74CFEBA315}" presName="bkgdShape" presStyleLbl="node1" presStyleIdx="3" presStyleCnt="7"/>
      <dgm:spPr/>
    </dgm:pt>
    <dgm:pt modelId="{C64780F5-FC61-4AB3-92B9-01DB612E1B59}" type="pres">
      <dgm:prSet presAssocID="{B4709C9D-2992-4743-8FAA-AF74CFEBA315}" presName="nodeTx" presStyleLbl="node1" presStyleIdx="3" presStyleCnt="7">
        <dgm:presLayoutVars>
          <dgm:bulletEnabled val="1"/>
        </dgm:presLayoutVars>
      </dgm:prSet>
      <dgm:spPr/>
    </dgm:pt>
    <dgm:pt modelId="{E1443E21-8572-42A1-8CFB-0A043F4A7BC8}" type="pres">
      <dgm:prSet presAssocID="{B4709C9D-2992-4743-8FAA-AF74CFEBA315}" presName="invisiNode" presStyleLbl="node1" presStyleIdx="3" presStyleCnt="7"/>
      <dgm:spPr/>
    </dgm:pt>
    <dgm:pt modelId="{FEEA8201-3698-4E93-B952-9C6C3FCC0119}" type="pres">
      <dgm:prSet presAssocID="{B4709C9D-2992-4743-8FAA-AF74CFEBA315}" presName="imagNode" presStyleLbl="f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D5A0D2AE-FAA9-46F8-B734-7B64E336A8FB}" type="pres">
      <dgm:prSet presAssocID="{91E80924-197F-4D25-9491-24CB8F8A90AF}" presName="sibTrans" presStyleLbl="sibTrans2D1" presStyleIdx="0" presStyleCnt="0"/>
      <dgm:spPr/>
    </dgm:pt>
    <dgm:pt modelId="{8C34E14C-7AE7-4A2F-BD66-B0EAD60C2BE6}" type="pres">
      <dgm:prSet presAssocID="{DEFE4FD2-120E-40ED-A0CE-92B285083300}" presName="compNode" presStyleCnt="0"/>
      <dgm:spPr/>
    </dgm:pt>
    <dgm:pt modelId="{91B264F5-7DF3-481E-A7B7-12CE73A74B59}" type="pres">
      <dgm:prSet presAssocID="{DEFE4FD2-120E-40ED-A0CE-92B285083300}" presName="bkgdShape" presStyleLbl="node1" presStyleIdx="4" presStyleCnt="7"/>
      <dgm:spPr/>
    </dgm:pt>
    <dgm:pt modelId="{B07C553A-2B8E-49C7-B732-9E6BB14372A3}" type="pres">
      <dgm:prSet presAssocID="{DEFE4FD2-120E-40ED-A0CE-92B285083300}" presName="nodeTx" presStyleLbl="node1" presStyleIdx="4" presStyleCnt="7">
        <dgm:presLayoutVars>
          <dgm:bulletEnabled val="1"/>
        </dgm:presLayoutVars>
      </dgm:prSet>
      <dgm:spPr/>
    </dgm:pt>
    <dgm:pt modelId="{72F010D0-1381-4D22-AD78-30E753EF95E3}" type="pres">
      <dgm:prSet presAssocID="{DEFE4FD2-120E-40ED-A0CE-92B285083300}" presName="invisiNode" presStyleLbl="node1" presStyleIdx="4" presStyleCnt="7"/>
      <dgm:spPr/>
    </dgm:pt>
    <dgm:pt modelId="{148D4816-AA5E-4715-8D43-CC44AA09B0CF}" type="pres">
      <dgm:prSet presAssocID="{DEFE4FD2-120E-40ED-A0CE-92B285083300}" presName="imagNode"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000" r="-1000"/>
          </a:stretch>
        </a:blipFill>
      </dgm:spPr>
    </dgm:pt>
    <dgm:pt modelId="{E8551415-795C-4340-896B-5C01F91F38B6}" type="pres">
      <dgm:prSet presAssocID="{3F69BAF6-6378-48AE-A9C4-0E4F56A05B8C}" presName="sibTrans" presStyleLbl="sibTrans2D1" presStyleIdx="0" presStyleCnt="0"/>
      <dgm:spPr/>
    </dgm:pt>
    <dgm:pt modelId="{DDFEAEB7-2CCB-43F0-94A5-FFA09FCFE0D7}" type="pres">
      <dgm:prSet presAssocID="{B7721D35-DCEC-4033-B157-CBC5DFBF4F6D}" presName="compNode" presStyleCnt="0"/>
      <dgm:spPr/>
    </dgm:pt>
    <dgm:pt modelId="{E991844F-143B-45B1-A214-29188287BD93}" type="pres">
      <dgm:prSet presAssocID="{B7721D35-DCEC-4033-B157-CBC5DFBF4F6D}" presName="bkgdShape" presStyleLbl="node1" presStyleIdx="5" presStyleCnt="7"/>
      <dgm:spPr/>
    </dgm:pt>
    <dgm:pt modelId="{2532C0B3-095E-4749-9CD5-DF84211D9DFB}" type="pres">
      <dgm:prSet presAssocID="{B7721D35-DCEC-4033-B157-CBC5DFBF4F6D}" presName="nodeTx" presStyleLbl="node1" presStyleIdx="5" presStyleCnt="7">
        <dgm:presLayoutVars>
          <dgm:bulletEnabled val="1"/>
        </dgm:presLayoutVars>
      </dgm:prSet>
      <dgm:spPr/>
    </dgm:pt>
    <dgm:pt modelId="{D2627052-46DA-4AC9-B8B9-DF8A0CD9855D}" type="pres">
      <dgm:prSet presAssocID="{B7721D35-DCEC-4033-B157-CBC5DFBF4F6D}" presName="invisiNode" presStyleLbl="node1" presStyleIdx="5" presStyleCnt="7"/>
      <dgm:spPr/>
    </dgm:pt>
    <dgm:pt modelId="{A1490BC5-96D4-417D-83EA-FD4774D7F326}" type="pres">
      <dgm:prSet presAssocID="{B7721D35-DCEC-4033-B157-CBC5DFBF4F6D}" presName="imagNode" presStyleLbl="f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16000" r="-16000"/>
          </a:stretch>
        </a:blipFill>
      </dgm:spPr>
    </dgm:pt>
    <dgm:pt modelId="{A66515C8-0A7A-4B17-9BBA-6CA19E06A100}" type="pres">
      <dgm:prSet presAssocID="{74BDD336-CD4E-4D21-BC74-91EA91A69904}" presName="sibTrans" presStyleLbl="sibTrans2D1" presStyleIdx="0" presStyleCnt="0"/>
      <dgm:spPr/>
    </dgm:pt>
    <dgm:pt modelId="{F7DB7205-1877-4EB3-A8FA-92740A33F250}" type="pres">
      <dgm:prSet presAssocID="{B2BB0F77-B4F2-4412-AB8F-525DF6AA38CD}" presName="compNode" presStyleCnt="0"/>
      <dgm:spPr/>
    </dgm:pt>
    <dgm:pt modelId="{5150B651-4D1A-45FA-A9D5-BC3939B31647}" type="pres">
      <dgm:prSet presAssocID="{B2BB0F77-B4F2-4412-AB8F-525DF6AA38CD}" presName="bkgdShape" presStyleLbl="node1" presStyleIdx="6" presStyleCnt="7"/>
      <dgm:spPr/>
    </dgm:pt>
    <dgm:pt modelId="{ED0C3C54-FE23-4269-9567-FCC58D976662}" type="pres">
      <dgm:prSet presAssocID="{B2BB0F77-B4F2-4412-AB8F-525DF6AA38CD}" presName="nodeTx" presStyleLbl="node1" presStyleIdx="6" presStyleCnt="7">
        <dgm:presLayoutVars>
          <dgm:bulletEnabled val="1"/>
        </dgm:presLayoutVars>
      </dgm:prSet>
      <dgm:spPr/>
    </dgm:pt>
    <dgm:pt modelId="{46392515-C0E1-4AD4-818C-B698C9F2E073}" type="pres">
      <dgm:prSet presAssocID="{B2BB0F77-B4F2-4412-AB8F-525DF6AA38CD}" presName="invisiNode" presStyleLbl="node1" presStyleIdx="6" presStyleCnt="7"/>
      <dgm:spPr/>
    </dgm:pt>
    <dgm:pt modelId="{855E6449-52E1-4AD2-8FD0-E6FBBE4D2D7F}" type="pres">
      <dgm:prSet presAssocID="{B2BB0F77-B4F2-4412-AB8F-525DF6AA38CD}" presName="imagNode" presStyleLbl="fgImgPlace1" presStyleIdx="6" presStyleCnt="7"/>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25000" r="-25000"/>
          </a:stretch>
        </a:blipFill>
      </dgm:spPr>
    </dgm:pt>
  </dgm:ptLst>
  <dgm:cxnLst>
    <dgm:cxn modelId="{4AF7330A-B730-40A7-AE10-6204F1B49714}" type="presOf" srcId="{B4709C9D-2992-4743-8FAA-AF74CFEBA315}" destId="{C64780F5-FC61-4AB3-92B9-01DB612E1B59}" srcOrd="1" destOrd="0" presId="urn:microsoft.com/office/officeart/2005/8/layout/hList7"/>
    <dgm:cxn modelId="{DA8E0814-DB9C-451F-A989-B4B551E65F6C}" srcId="{8F03F9E0-FE56-469C-8710-B025C86846BF}" destId="{DEFE4FD2-120E-40ED-A0CE-92B285083300}" srcOrd="4" destOrd="0" parTransId="{8B4BC6DA-2416-4D3A-880E-CFC737EBFA18}" sibTransId="{3F69BAF6-6378-48AE-A9C4-0E4F56A05B8C}"/>
    <dgm:cxn modelId="{2BC3AA18-3A32-4B5B-96E0-073FB897F217}" type="presOf" srcId="{990A5F4A-3254-4AF3-BE14-C599F96BD5D7}" destId="{DFCBA1A5-F50F-4576-AE58-69582A931252}" srcOrd="0" destOrd="0" presId="urn:microsoft.com/office/officeart/2005/8/layout/hList7"/>
    <dgm:cxn modelId="{4B2F081B-EC0D-4E39-938A-B7725112BF6E}" type="presOf" srcId="{3F69BAF6-6378-48AE-A9C4-0E4F56A05B8C}" destId="{E8551415-795C-4340-896B-5C01F91F38B6}" srcOrd="0" destOrd="0" presId="urn:microsoft.com/office/officeart/2005/8/layout/hList7"/>
    <dgm:cxn modelId="{65E02221-B6A8-46B6-B578-35A1F333A1C0}" type="presOf" srcId="{B904F5AB-0FE4-43FF-B9C0-0370A692E84E}" destId="{BF420CCE-68AC-4B02-845C-3504269AD330}" srcOrd="1" destOrd="0" presId="urn:microsoft.com/office/officeart/2005/8/layout/hList7"/>
    <dgm:cxn modelId="{00325925-0403-497A-87E7-79949D35D0A8}" type="presOf" srcId="{AEE2E483-4C33-4BAF-A5D7-3DB9EEC3AD56}" destId="{3AEB2A74-5B88-47C0-805C-BC008204787A}" srcOrd="0" destOrd="0" presId="urn:microsoft.com/office/officeart/2005/8/layout/hList7"/>
    <dgm:cxn modelId="{CE924728-371F-4292-A933-6680DB7B7EE1}" type="presOf" srcId="{B4709C9D-2992-4743-8FAA-AF74CFEBA315}" destId="{8AC24A0F-A213-42B1-AB0F-AD1F8434464E}" srcOrd="0" destOrd="0" presId="urn:microsoft.com/office/officeart/2005/8/layout/hList7"/>
    <dgm:cxn modelId="{5521A336-2D59-4220-923E-1D5A36B00529}" srcId="{8F03F9E0-FE56-469C-8710-B025C86846BF}" destId="{B904F5AB-0FE4-43FF-B9C0-0370A692E84E}" srcOrd="2" destOrd="0" parTransId="{4DA459B9-DDB3-40E6-A7D6-0E8CFAD93BA2}" sibTransId="{0CD2A220-699C-4564-BB64-4A710501B2D9}"/>
    <dgm:cxn modelId="{6EBBE838-12F2-4B19-9D72-22D136FEA95A}" type="presOf" srcId="{B7721D35-DCEC-4033-B157-CBC5DFBF4F6D}" destId="{E991844F-143B-45B1-A214-29188287BD93}" srcOrd="0" destOrd="0" presId="urn:microsoft.com/office/officeart/2005/8/layout/hList7"/>
    <dgm:cxn modelId="{86F92B62-6C2F-40EE-9228-F11ABF6662FF}" srcId="{8F03F9E0-FE56-469C-8710-B025C86846BF}" destId="{B7721D35-DCEC-4033-B157-CBC5DFBF4F6D}" srcOrd="5" destOrd="0" parTransId="{34A141BB-A070-4DAF-9AC0-0E6DD8ECD782}" sibTransId="{74BDD336-CD4E-4D21-BC74-91EA91A69904}"/>
    <dgm:cxn modelId="{37D85442-ACC5-4449-BC33-E5166B0DE0C8}" type="presOf" srcId="{B904F5AB-0FE4-43FF-B9C0-0370A692E84E}" destId="{25A24912-50FE-43AF-84DF-F97854242A97}" srcOrd="0" destOrd="0" presId="urn:microsoft.com/office/officeart/2005/8/layout/hList7"/>
    <dgm:cxn modelId="{7FA63567-E8FD-4F1A-B353-74233B39F652}" type="presOf" srcId="{8F03F9E0-FE56-469C-8710-B025C86846BF}" destId="{0A46010A-1C14-4F82-8CA7-DACFC23DFB9B}" srcOrd="0" destOrd="0" presId="urn:microsoft.com/office/officeart/2005/8/layout/hList7"/>
    <dgm:cxn modelId="{35F0B174-5C1F-406C-B7BB-C11DDF0B9E28}" type="presOf" srcId="{91E80924-197F-4D25-9491-24CB8F8A90AF}" destId="{D5A0D2AE-FAA9-46F8-B734-7B64E336A8FB}" srcOrd="0" destOrd="0" presId="urn:microsoft.com/office/officeart/2005/8/layout/hList7"/>
    <dgm:cxn modelId="{218C157F-6F4F-4E22-910B-B5C29436A72F}" type="presOf" srcId="{DEFE4FD2-120E-40ED-A0CE-92B285083300}" destId="{91B264F5-7DF3-481E-A7B7-12CE73A74B59}" srcOrd="0" destOrd="0" presId="urn:microsoft.com/office/officeart/2005/8/layout/hList7"/>
    <dgm:cxn modelId="{95C54C93-E9C6-454E-9990-A0AC3CDF334A}" srcId="{8F03F9E0-FE56-469C-8710-B025C86846BF}" destId="{B2BB0F77-B4F2-4412-AB8F-525DF6AA38CD}" srcOrd="6" destOrd="0" parTransId="{E7DA16AF-4D23-4067-9E1C-0588DC40D76E}" sibTransId="{6D378686-5ED2-4C15-A733-22398600E5AD}"/>
    <dgm:cxn modelId="{19BEE595-ECEB-475F-8137-EE2AFA61E100}" type="presOf" srcId="{7A3DEF0C-6BF4-4CC0-9424-9F542DF2559A}" destId="{81B1EB92-0AE4-4844-98AF-A322D457D827}" srcOrd="0" destOrd="0" presId="urn:microsoft.com/office/officeart/2005/8/layout/hList7"/>
    <dgm:cxn modelId="{2D25DF96-5B3D-4A1F-9302-E00B94CA3ADA}" type="presOf" srcId="{B2BB0F77-B4F2-4412-AB8F-525DF6AA38CD}" destId="{5150B651-4D1A-45FA-A9D5-BC3939B31647}" srcOrd="0" destOrd="0" presId="urn:microsoft.com/office/officeart/2005/8/layout/hList7"/>
    <dgm:cxn modelId="{89D824A3-A013-4176-BA52-542A7F45506F}" type="presOf" srcId="{AEE2E483-4C33-4BAF-A5D7-3DB9EEC3AD56}" destId="{614AB603-C3F6-4525-A31E-9D41E0262C59}" srcOrd="1" destOrd="0" presId="urn:microsoft.com/office/officeart/2005/8/layout/hList7"/>
    <dgm:cxn modelId="{1303F5A7-1577-457C-9C1A-792C6E606239}" type="presOf" srcId="{0CD2A220-699C-4564-BB64-4A710501B2D9}" destId="{AE966E1F-1513-4061-93AC-2408EE4BBCFF}" srcOrd="0" destOrd="0" presId="urn:microsoft.com/office/officeart/2005/8/layout/hList7"/>
    <dgm:cxn modelId="{F19C1CBA-8661-4276-9B01-4E8E62F32F46}" type="presOf" srcId="{74BDD336-CD4E-4D21-BC74-91EA91A69904}" destId="{A66515C8-0A7A-4B17-9BBA-6CA19E06A100}" srcOrd="0" destOrd="0" presId="urn:microsoft.com/office/officeart/2005/8/layout/hList7"/>
    <dgm:cxn modelId="{956E4CBF-E668-42ED-B0F8-A6CA14BEB197}" type="presOf" srcId="{B2BB0F77-B4F2-4412-AB8F-525DF6AA38CD}" destId="{ED0C3C54-FE23-4269-9567-FCC58D976662}" srcOrd="1" destOrd="0" presId="urn:microsoft.com/office/officeart/2005/8/layout/hList7"/>
    <dgm:cxn modelId="{72B4AEC8-F5A5-4FFA-B92E-ADE3C7ED7FFE}" srcId="{8F03F9E0-FE56-469C-8710-B025C86846BF}" destId="{AEE2E483-4C33-4BAF-A5D7-3DB9EEC3AD56}" srcOrd="0" destOrd="0" parTransId="{721D0726-4872-4124-A0D2-40A508C63CA6}" sibTransId="{990A5F4A-3254-4AF3-BE14-C599F96BD5D7}"/>
    <dgm:cxn modelId="{3BAD26C9-3220-4A2E-996F-391EC2380AF6}" type="presOf" srcId="{B7721D35-DCEC-4033-B157-CBC5DFBF4F6D}" destId="{2532C0B3-095E-4749-9CD5-DF84211D9DFB}" srcOrd="1" destOrd="0" presId="urn:microsoft.com/office/officeart/2005/8/layout/hList7"/>
    <dgm:cxn modelId="{742EC1D5-9C6E-420D-8AB5-860BCA2B9BD1}" type="presOf" srcId="{DEFE4FD2-120E-40ED-A0CE-92B285083300}" destId="{B07C553A-2B8E-49C7-B732-9E6BB14372A3}" srcOrd="1" destOrd="0" presId="urn:microsoft.com/office/officeart/2005/8/layout/hList7"/>
    <dgm:cxn modelId="{725BC1E2-2C4F-443D-B10B-87808D2718C1}" type="presOf" srcId="{3C7B9DB3-5112-4CE7-9795-B3D5F0E83B5D}" destId="{ABB9A26B-944D-498D-92D3-8781D321A29F}" srcOrd="0" destOrd="0" presId="urn:microsoft.com/office/officeart/2005/8/layout/hList7"/>
    <dgm:cxn modelId="{B1C847E7-95FA-430C-849A-B4241857368F}" type="presOf" srcId="{7A3DEF0C-6BF4-4CC0-9424-9F542DF2559A}" destId="{7FC440F7-0AFD-434E-94BF-06C7A10A6134}" srcOrd="1" destOrd="0" presId="urn:microsoft.com/office/officeart/2005/8/layout/hList7"/>
    <dgm:cxn modelId="{7D16D3EB-7C54-4634-B4B0-49770A274FA7}" srcId="{8F03F9E0-FE56-469C-8710-B025C86846BF}" destId="{B4709C9D-2992-4743-8FAA-AF74CFEBA315}" srcOrd="3" destOrd="0" parTransId="{0ACD8441-5696-491C-8980-A302F11C372B}" sibTransId="{91E80924-197F-4D25-9491-24CB8F8A90AF}"/>
    <dgm:cxn modelId="{EE2D35F3-572F-4CEE-8B17-4EDBF3B7557E}" srcId="{8F03F9E0-FE56-469C-8710-B025C86846BF}" destId="{7A3DEF0C-6BF4-4CC0-9424-9F542DF2559A}" srcOrd="1" destOrd="0" parTransId="{B2D53D93-CC4C-4D4B-A56F-0EB04856709F}" sibTransId="{3C7B9DB3-5112-4CE7-9795-B3D5F0E83B5D}"/>
    <dgm:cxn modelId="{818DD2A9-1B42-461B-9E30-A13EB0DFC27E}" type="presParOf" srcId="{0A46010A-1C14-4F82-8CA7-DACFC23DFB9B}" destId="{B3CB88DE-FEB8-4016-ACA9-0DA0EE5F6EC6}" srcOrd="0" destOrd="0" presId="urn:microsoft.com/office/officeart/2005/8/layout/hList7"/>
    <dgm:cxn modelId="{0492A9E3-1A88-4A2B-A58C-B5ABC743BC53}" type="presParOf" srcId="{0A46010A-1C14-4F82-8CA7-DACFC23DFB9B}" destId="{394DD745-6324-4D0B-BCAB-53A25532A9FD}" srcOrd="1" destOrd="0" presId="urn:microsoft.com/office/officeart/2005/8/layout/hList7"/>
    <dgm:cxn modelId="{A84285E0-84E4-4C52-B700-94D2E04028D5}" type="presParOf" srcId="{394DD745-6324-4D0B-BCAB-53A25532A9FD}" destId="{5B037181-360F-482B-A145-BE66AAD43D64}" srcOrd="0" destOrd="0" presId="urn:microsoft.com/office/officeart/2005/8/layout/hList7"/>
    <dgm:cxn modelId="{214D1050-7A07-4472-AF04-EFA5FD11AF89}" type="presParOf" srcId="{5B037181-360F-482B-A145-BE66AAD43D64}" destId="{3AEB2A74-5B88-47C0-805C-BC008204787A}" srcOrd="0" destOrd="0" presId="urn:microsoft.com/office/officeart/2005/8/layout/hList7"/>
    <dgm:cxn modelId="{B73CF708-D7CD-4B38-B330-3A65D030A734}" type="presParOf" srcId="{5B037181-360F-482B-A145-BE66AAD43D64}" destId="{614AB603-C3F6-4525-A31E-9D41E0262C59}" srcOrd="1" destOrd="0" presId="urn:microsoft.com/office/officeart/2005/8/layout/hList7"/>
    <dgm:cxn modelId="{A5161B63-76E2-4EC6-8720-2C90DA2F08B8}" type="presParOf" srcId="{5B037181-360F-482B-A145-BE66AAD43D64}" destId="{3D8FC5C8-EDA6-464D-B05F-6FA05C84A22E}" srcOrd="2" destOrd="0" presId="urn:microsoft.com/office/officeart/2005/8/layout/hList7"/>
    <dgm:cxn modelId="{640648C5-BF51-4437-B114-41677C06D694}" type="presParOf" srcId="{5B037181-360F-482B-A145-BE66AAD43D64}" destId="{9BC3451F-B8AD-4F6B-8027-3DFE47A4BDE6}" srcOrd="3" destOrd="0" presId="urn:microsoft.com/office/officeart/2005/8/layout/hList7"/>
    <dgm:cxn modelId="{D168968A-EBE9-483E-B2D2-719129C3A9F9}" type="presParOf" srcId="{394DD745-6324-4D0B-BCAB-53A25532A9FD}" destId="{DFCBA1A5-F50F-4576-AE58-69582A931252}" srcOrd="1" destOrd="0" presId="urn:microsoft.com/office/officeart/2005/8/layout/hList7"/>
    <dgm:cxn modelId="{9B51FF64-C09E-4A3A-947C-63A25DB5BA98}" type="presParOf" srcId="{394DD745-6324-4D0B-BCAB-53A25532A9FD}" destId="{11C037AC-B993-45FE-87DD-0E590A9618B7}" srcOrd="2" destOrd="0" presId="urn:microsoft.com/office/officeart/2005/8/layout/hList7"/>
    <dgm:cxn modelId="{60E206B8-8EA7-47CE-BA61-53E4B72F1C08}" type="presParOf" srcId="{11C037AC-B993-45FE-87DD-0E590A9618B7}" destId="{81B1EB92-0AE4-4844-98AF-A322D457D827}" srcOrd="0" destOrd="0" presId="urn:microsoft.com/office/officeart/2005/8/layout/hList7"/>
    <dgm:cxn modelId="{B36C002E-59FE-4981-ABF7-8C0C1621AE99}" type="presParOf" srcId="{11C037AC-B993-45FE-87DD-0E590A9618B7}" destId="{7FC440F7-0AFD-434E-94BF-06C7A10A6134}" srcOrd="1" destOrd="0" presId="urn:microsoft.com/office/officeart/2005/8/layout/hList7"/>
    <dgm:cxn modelId="{9BA78ACD-C7F1-4880-B61C-861BDF2AD6F9}" type="presParOf" srcId="{11C037AC-B993-45FE-87DD-0E590A9618B7}" destId="{B220BDA4-7DDF-4A8F-88BE-70A2084C9BA3}" srcOrd="2" destOrd="0" presId="urn:microsoft.com/office/officeart/2005/8/layout/hList7"/>
    <dgm:cxn modelId="{216CE271-72D3-4FE7-887D-818B750254EF}" type="presParOf" srcId="{11C037AC-B993-45FE-87DD-0E590A9618B7}" destId="{C6089CB3-1E80-4841-8F18-F1FEF1118DFB}" srcOrd="3" destOrd="0" presId="urn:microsoft.com/office/officeart/2005/8/layout/hList7"/>
    <dgm:cxn modelId="{B75B5294-AD79-4A53-B43B-ECF26C6B7749}" type="presParOf" srcId="{394DD745-6324-4D0B-BCAB-53A25532A9FD}" destId="{ABB9A26B-944D-498D-92D3-8781D321A29F}" srcOrd="3" destOrd="0" presId="urn:microsoft.com/office/officeart/2005/8/layout/hList7"/>
    <dgm:cxn modelId="{6748AA7B-E9A8-40A8-9096-0F6B14C9786E}" type="presParOf" srcId="{394DD745-6324-4D0B-BCAB-53A25532A9FD}" destId="{A8514C59-1F22-4B5C-A070-F9BFFBA70522}" srcOrd="4" destOrd="0" presId="urn:microsoft.com/office/officeart/2005/8/layout/hList7"/>
    <dgm:cxn modelId="{94312404-F314-4DBF-BA34-FF1EB541EE1B}" type="presParOf" srcId="{A8514C59-1F22-4B5C-A070-F9BFFBA70522}" destId="{25A24912-50FE-43AF-84DF-F97854242A97}" srcOrd="0" destOrd="0" presId="urn:microsoft.com/office/officeart/2005/8/layout/hList7"/>
    <dgm:cxn modelId="{D79DC5BB-7007-401F-B4BE-BDA0BDC64E02}" type="presParOf" srcId="{A8514C59-1F22-4B5C-A070-F9BFFBA70522}" destId="{BF420CCE-68AC-4B02-845C-3504269AD330}" srcOrd="1" destOrd="0" presId="urn:microsoft.com/office/officeart/2005/8/layout/hList7"/>
    <dgm:cxn modelId="{91DBEB9A-BF91-4E2C-851F-EFB3C9CFCBD5}" type="presParOf" srcId="{A8514C59-1F22-4B5C-A070-F9BFFBA70522}" destId="{0F62566B-D2E8-42D6-8FE6-5D92A7ABB349}" srcOrd="2" destOrd="0" presId="urn:microsoft.com/office/officeart/2005/8/layout/hList7"/>
    <dgm:cxn modelId="{E5DDAA63-FADB-43F9-8CAA-8699DB61EDED}" type="presParOf" srcId="{A8514C59-1F22-4B5C-A070-F9BFFBA70522}" destId="{A5DB4407-9B94-4007-8976-6B9C8FD53928}" srcOrd="3" destOrd="0" presId="urn:microsoft.com/office/officeart/2005/8/layout/hList7"/>
    <dgm:cxn modelId="{073FA426-3E24-4654-A194-B9BF93135D28}" type="presParOf" srcId="{394DD745-6324-4D0B-BCAB-53A25532A9FD}" destId="{AE966E1F-1513-4061-93AC-2408EE4BBCFF}" srcOrd="5" destOrd="0" presId="urn:microsoft.com/office/officeart/2005/8/layout/hList7"/>
    <dgm:cxn modelId="{A42A2DAF-4FA2-43A4-97E5-034C0B7C6EA6}" type="presParOf" srcId="{394DD745-6324-4D0B-BCAB-53A25532A9FD}" destId="{B1AB4B05-DCCC-4DCD-9ABC-68D41A133302}" srcOrd="6" destOrd="0" presId="urn:microsoft.com/office/officeart/2005/8/layout/hList7"/>
    <dgm:cxn modelId="{A89EF7E1-0149-4E7D-B4F8-BCEEB8F0226A}" type="presParOf" srcId="{B1AB4B05-DCCC-4DCD-9ABC-68D41A133302}" destId="{8AC24A0F-A213-42B1-AB0F-AD1F8434464E}" srcOrd="0" destOrd="0" presId="urn:microsoft.com/office/officeart/2005/8/layout/hList7"/>
    <dgm:cxn modelId="{91B59DD3-822C-4BE6-BF82-D9EC4F6DA51B}" type="presParOf" srcId="{B1AB4B05-DCCC-4DCD-9ABC-68D41A133302}" destId="{C64780F5-FC61-4AB3-92B9-01DB612E1B59}" srcOrd="1" destOrd="0" presId="urn:microsoft.com/office/officeart/2005/8/layout/hList7"/>
    <dgm:cxn modelId="{5B094BB3-1390-48FE-A5B0-DBA62304F32C}" type="presParOf" srcId="{B1AB4B05-DCCC-4DCD-9ABC-68D41A133302}" destId="{E1443E21-8572-42A1-8CFB-0A043F4A7BC8}" srcOrd="2" destOrd="0" presId="urn:microsoft.com/office/officeart/2005/8/layout/hList7"/>
    <dgm:cxn modelId="{CB1C3863-EE26-45E9-9F1A-4F2B619820CA}" type="presParOf" srcId="{B1AB4B05-DCCC-4DCD-9ABC-68D41A133302}" destId="{FEEA8201-3698-4E93-B952-9C6C3FCC0119}" srcOrd="3" destOrd="0" presId="urn:microsoft.com/office/officeart/2005/8/layout/hList7"/>
    <dgm:cxn modelId="{FCA0E667-AE00-403E-BB11-480C39B8F67E}" type="presParOf" srcId="{394DD745-6324-4D0B-BCAB-53A25532A9FD}" destId="{D5A0D2AE-FAA9-46F8-B734-7B64E336A8FB}" srcOrd="7" destOrd="0" presId="urn:microsoft.com/office/officeart/2005/8/layout/hList7"/>
    <dgm:cxn modelId="{912BE59C-DF68-4DAA-99C3-A32CE3359388}" type="presParOf" srcId="{394DD745-6324-4D0B-BCAB-53A25532A9FD}" destId="{8C34E14C-7AE7-4A2F-BD66-B0EAD60C2BE6}" srcOrd="8" destOrd="0" presId="urn:microsoft.com/office/officeart/2005/8/layout/hList7"/>
    <dgm:cxn modelId="{285F2FA7-80A8-4EA6-84A9-00B456905CA5}" type="presParOf" srcId="{8C34E14C-7AE7-4A2F-BD66-B0EAD60C2BE6}" destId="{91B264F5-7DF3-481E-A7B7-12CE73A74B59}" srcOrd="0" destOrd="0" presId="urn:microsoft.com/office/officeart/2005/8/layout/hList7"/>
    <dgm:cxn modelId="{D431DE4E-0E11-46C4-98F6-3A310F38DFED}" type="presParOf" srcId="{8C34E14C-7AE7-4A2F-BD66-B0EAD60C2BE6}" destId="{B07C553A-2B8E-49C7-B732-9E6BB14372A3}" srcOrd="1" destOrd="0" presId="urn:microsoft.com/office/officeart/2005/8/layout/hList7"/>
    <dgm:cxn modelId="{1BF4DCB2-885D-4E0C-984B-D83AE10F0B6E}" type="presParOf" srcId="{8C34E14C-7AE7-4A2F-BD66-B0EAD60C2BE6}" destId="{72F010D0-1381-4D22-AD78-30E753EF95E3}" srcOrd="2" destOrd="0" presId="urn:microsoft.com/office/officeart/2005/8/layout/hList7"/>
    <dgm:cxn modelId="{3FE28D76-7BC8-4872-AB29-F151A0FC682B}" type="presParOf" srcId="{8C34E14C-7AE7-4A2F-BD66-B0EAD60C2BE6}" destId="{148D4816-AA5E-4715-8D43-CC44AA09B0CF}" srcOrd="3" destOrd="0" presId="urn:microsoft.com/office/officeart/2005/8/layout/hList7"/>
    <dgm:cxn modelId="{CC45BF88-0106-4EA9-8732-89B04BA65126}" type="presParOf" srcId="{394DD745-6324-4D0B-BCAB-53A25532A9FD}" destId="{E8551415-795C-4340-896B-5C01F91F38B6}" srcOrd="9" destOrd="0" presId="urn:microsoft.com/office/officeart/2005/8/layout/hList7"/>
    <dgm:cxn modelId="{24FB3628-96ED-43D0-87C2-38D31A37FD9E}" type="presParOf" srcId="{394DD745-6324-4D0B-BCAB-53A25532A9FD}" destId="{DDFEAEB7-2CCB-43F0-94A5-FFA09FCFE0D7}" srcOrd="10" destOrd="0" presId="urn:microsoft.com/office/officeart/2005/8/layout/hList7"/>
    <dgm:cxn modelId="{71730FA8-8CBA-481D-91B5-AB23AA8913B6}" type="presParOf" srcId="{DDFEAEB7-2CCB-43F0-94A5-FFA09FCFE0D7}" destId="{E991844F-143B-45B1-A214-29188287BD93}" srcOrd="0" destOrd="0" presId="urn:microsoft.com/office/officeart/2005/8/layout/hList7"/>
    <dgm:cxn modelId="{C98F1F6B-7B9F-4290-A235-AEF8706468A2}" type="presParOf" srcId="{DDFEAEB7-2CCB-43F0-94A5-FFA09FCFE0D7}" destId="{2532C0B3-095E-4749-9CD5-DF84211D9DFB}" srcOrd="1" destOrd="0" presId="urn:microsoft.com/office/officeart/2005/8/layout/hList7"/>
    <dgm:cxn modelId="{FE08246B-245B-47A0-B977-D8BB632DA687}" type="presParOf" srcId="{DDFEAEB7-2CCB-43F0-94A5-FFA09FCFE0D7}" destId="{D2627052-46DA-4AC9-B8B9-DF8A0CD9855D}" srcOrd="2" destOrd="0" presId="urn:microsoft.com/office/officeart/2005/8/layout/hList7"/>
    <dgm:cxn modelId="{7AB3708E-60B0-4BEE-9732-390646CEB56C}" type="presParOf" srcId="{DDFEAEB7-2CCB-43F0-94A5-FFA09FCFE0D7}" destId="{A1490BC5-96D4-417D-83EA-FD4774D7F326}" srcOrd="3" destOrd="0" presId="urn:microsoft.com/office/officeart/2005/8/layout/hList7"/>
    <dgm:cxn modelId="{4082D424-42FB-4907-B093-9C555868038F}" type="presParOf" srcId="{394DD745-6324-4D0B-BCAB-53A25532A9FD}" destId="{A66515C8-0A7A-4B17-9BBA-6CA19E06A100}" srcOrd="11" destOrd="0" presId="urn:microsoft.com/office/officeart/2005/8/layout/hList7"/>
    <dgm:cxn modelId="{49635D97-FD18-4335-8E87-A9E0C879F5B8}" type="presParOf" srcId="{394DD745-6324-4D0B-BCAB-53A25532A9FD}" destId="{F7DB7205-1877-4EB3-A8FA-92740A33F250}" srcOrd="12" destOrd="0" presId="urn:microsoft.com/office/officeart/2005/8/layout/hList7"/>
    <dgm:cxn modelId="{E3CF8FCA-F71B-4D11-B7B0-52F5E35576EB}" type="presParOf" srcId="{F7DB7205-1877-4EB3-A8FA-92740A33F250}" destId="{5150B651-4D1A-45FA-A9D5-BC3939B31647}" srcOrd="0" destOrd="0" presId="urn:microsoft.com/office/officeart/2005/8/layout/hList7"/>
    <dgm:cxn modelId="{2ACC37CE-3663-4782-98D3-0804605E78BA}" type="presParOf" srcId="{F7DB7205-1877-4EB3-A8FA-92740A33F250}" destId="{ED0C3C54-FE23-4269-9567-FCC58D976662}" srcOrd="1" destOrd="0" presId="urn:microsoft.com/office/officeart/2005/8/layout/hList7"/>
    <dgm:cxn modelId="{F7E059A8-E0EA-403D-B404-542F32D456E1}" type="presParOf" srcId="{F7DB7205-1877-4EB3-A8FA-92740A33F250}" destId="{46392515-C0E1-4AD4-818C-B698C9F2E073}" srcOrd="2" destOrd="0" presId="urn:microsoft.com/office/officeart/2005/8/layout/hList7"/>
    <dgm:cxn modelId="{6D16CDA3-0FAB-4A72-8BE8-98DB5C85F298}" type="presParOf" srcId="{F7DB7205-1877-4EB3-A8FA-92740A33F250}" destId="{855E6449-52E1-4AD2-8FD0-E6FBBE4D2D7F}"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C7C3C22-119C-4168-9CC7-C5F4FE16CF5D}"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8AFD7CA-56D4-4683-987D-0CDCB6CC9959}">
      <dgm:prSet/>
      <dgm:spPr/>
      <dgm:t>
        <a:bodyPr/>
        <a:lstStyle/>
        <a:p>
          <a:pPr rtl="0"/>
          <a:r>
            <a:rPr lang="en-US" dirty="0">
              <a:solidFill>
                <a:schemeClr val="tx1"/>
              </a:solidFill>
            </a:rPr>
            <a:t>Utility Price Models</a:t>
          </a:r>
        </a:p>
      </dgm:t>
    </dgm:pt>
    <dgm:pt modelId="{5287441E-C4C3-4F93-B772-9ED94816EB0C}" type="parTrans" cxnId="{88A034E5-292B-464C-A863-77AC736640F7}">
      <dgm:prSet/>
      <dgm:spPr/>
      <dgm:t>
        <a:bodyPr/>
        <a:lstStyle/>
        <a:p>
          <a:endParaRPr lang="en-US"/>
        </a:p>
      </dgm:t>
    </dgm:pt>
    <dgm:pt modelId="{645EE931-4538-434E-BE02-6C41D6670FAE}" type="sibTrans" cxnId="{88A034E5-292B-464C-A863-77AC736640F7}">
      <dgm:prSet/>
      <dgm:spPr/>
      <dgm:t>
        <a:bodyPr/>
        <a:lstStyle/>
        <a:p>
          <a:endParaRPr lang="en-US"/>
        </a:p>
      </dgm:t>
    </dgm:pt>
    <dgm:pt modelId="{49D93057-3BED-4E19-9653-DC5976148A83}">
      <dgm:prSet/>
      <dgm:spPr/>
      <dgm:t>
        <a:bodyPr/>
        <a:lstStyle/>
        <a:p>
          <a:pPr rtl="0"/>
          <a:r>
            <a:rPr lang="en-US" dirty="0">
              <a:solidFill>
                <a:schemeClr val="tx1"/>
              </a:solidFill>
            </a:rPr>
            <a:t>Service Based Models</a:t>
          </a:r>
        </a:p>
      </dgm:t>
    </dgm:pt>
    <dgm:pt modelId="{0161FD20-AA23-4DE9-ACA1-2649CA90AC87}" type="parTrans" cxnId="{62DFA219-1528-49EF-99FD-096FE17FC29D}">
      <dgm:prSet/>
      <dgm:spPr/>
      <dgm:t>
        <a:bodyPr/>
        <a:lstStyle/>
        <a:p>
          <a:endParaRPr lang="en-US"/>
        </a:p>
      </dgm:t>
    </dgm:pt>
    <dgm:pt modelId="{D22C380E-FBCD-41B5-8ABC-0F715F07E897}" type="sibTrans" cxnId="{62DFA219-1528-49EF-99FD-096FE17FC29D}">
      <dgm:prSet/>
      <dgm:spPr/>
      <dgm:t>
        <a:bodyPr/>
        <a:lstStyle/>
        <a:p>
          <a:endParaRPr lang="en-US"/>
        </a:p>
      </dgm:t>
    </dgm:pt>
    <dgm:pt modelId="{B425A63A-AF71-43C7-9913-4E583BABFBDE}">
      <dgm:prSet/>
      <dgm:spPr/>
      <dgm:t>
        <a:bodyPr/>
        <a:lstStyle/>
        <a:p>
          <a:pPr rtl="0"/>
          <a:r>
            <a:rPr lang="en-US" dirty="0">
              <a:solidFill>
                <a:schemeClr val="tx1"/>
              </a:solidFill>
            </a:rPr>
            <a:t>Performance Based Models</a:t>
          </a:r>
        </a:p>
      </dgm:t>
    </dgm:pt>
    <dgm:pt modelId="{A29FEF78-03AC-4F77-B969-AD3B3D6E91A1}" type="parTrans" cxnId="{89CC4705-164D-4670-B7F1-319EE4D73AB8}">
      <dgm:prSet/>
      <dgm:spPr/>
      <dgm:t>
        <a:bodyPr/>
        <a:lstStyle/>
        <a:p>
          <a:endParaRPr lang="en-US"/>
        </a:p>
      </dgm:t>
    </dgm:pt>
    <dgm:pt modelId="{908B2128-8F7D-4748-AEBD-43ED7435AB60}" type="sibTrans" cxnId="{89CC4705-164D-4670-B7F1-319EE4D73AB8}">
      <dgm:prSet/>
      <dgm:spPr/>
      <dgm:t>
        <a:bodyPr/>
        <a:lstStyle/>
        <a:p>
          <a:endParaRPr lang="en-US"/>
        </a:p>
      </dgm:t>
    </dgm:pt>
    <dgm:pt modelId="{89D717A7-A842-4E15-A44A-28E61DCEC598}">
      <dgm:prSet/>
      <dgm:spPr/>
      <dgm:t>
        <a:bodyPr/>
        <a:lstStyle/>
        <a:p>
          <a:pPr rtl="0"/>
          <a:r>
            <a:rPr lang="en-US" dirty="0">
              <a:solidFill>
                <a:schemeClr val="tx1"/>
              </a:solidFill>
            </a:rPr>
            <a:t>Marketing Oriented Based Models</a:t>
          </a:r>
        </a:p>
      </dgm:t>
    </dgm:pt>
    <dgm:pt modelId="{21CAE9A1-685C-4372-A78B-66C74D82B211}" type="parTrans" cxnId="{92F82EE7-42AF-4422-B8E2-19224FC46428}">
      <dgm:prSet/>
      <dgm:spPr/>
      <dgm:t>
        <a:bodyPr/>
        <a:lstStyle/>
        <a:p>
          <a:endParaRPr lang="en-US"/>
        </a:p>
      </dgm:t>
    </dgm:pt>
    <dgm:pt modelId="{49BBDC81-2199-4B67-B9EC-D29D0929E38E}" type="sibTrans" cxnId="{92F82EE7-42AF-4422-B8E2-19224FC46428}">
      <dgm:prSet/>
      <dgm:spPr/>
      <dgm:t>
        <a:bodyPr/>
        <a:lstStyle/>
        <a:p>
          <a:endParaRPr lang="en-US"/>
        </a:p>
      </dgm:t>
    </dgm:pt>
    <dgm:pt modelId="{78DB3445-5335-4B91-A087-03B7341CB0DF}">
      <dgm:prSet/>
      <dgm:spPr/>
      <dgm:t>
        <a:bodyPr/>
        <a:lstStyle/>
        <a:p>
          <a:pPr rtl="0"/>
          <a:r>
            <a:rPr lang="en-US" dirty="0">
              <a:solidFill>
                <a:schemeClr val="tx1"/>
              </a:solidFill>
            </a:rPr>
            <a:t>Hybrid Models</a:t>
          </a:r>
        </a:p>
      </dgm:t>
    </dgm:pt>
    <dgm:pt modelId="{F6086E6C-64C0-4878-A23D-2308C4F53BE4}" type="parTrans" cxnId="{69896D00-74BF-4651-9404-93DAD43E8B2F}">
      <dgm:prSet/>
      <dgm:spPr/>
      <dgm:t>
        <a:bodyPr/>
        <a:lstStyle/>
        <a:p>
          <a:endParaRPr lang="en-US"/>
        </a:p>
      </dgm:t>
    </dgm:pt>
    <dgm:pt modelId="{3041EE2D-724B-4FA0-BC05-5CD7874CC5B9}" type="sibTrans" cxnId="{69896D00-74BF-4651-9404-93DAD43E8B2F}">
      <dgm:prSet/>
      <dgm:spPr/>
      <dgm:t>
        <a:bodyPr/>
        <a:lstStyle/>
        <a:p>
          <a:endParaRPr lang="en-US"/>
        </a:p>
      </dgm:t>
    </dgm:pt>
    <dgm:pt modelId="{DE6CA2CF-F617-4A3A-97B6-3F97D3360D99}" type="pres">
      <dgm:prSet presAssocID="{FC7C3C22-119C-4168-9CC7-C5F4FE16CF5D}" presName="Name0" presStyleCnt="0">
        <dgm:presLayoutVars>
          <dgm:chMax val="7"/>
          <dgm:chPref val="7"/>
          <dgm:dir/>
        </dgm:presLayoutVars>
      </dgm:prSet>
      <dgm:spPr/>
    </dgm:pt>
    <dgm:pt modelId="{49E2EE68-7A95-4461-8C3A-5D7F44D77C9E}" type="pres">
      <dgm:prSet presAssocID="{FC7C3C22-119C-4168-9CC7-C5F4FE16CF5D}" presName="Name1" presStyleCnt="0"/>
      <dgm:spPr/>
    </dgm:pt>
    <dgm:pt modelId="{4F952939-13F4-49EE-8FAD-91924C9AE14D}" type="pres">
      <dgm:prSet presAssocID="{FC7C3C22-119C-4168-9CC7-C5F4FE16CF5D}" presName="cycle" presStyleCnt="0"/>
      <dgm:spPr/>
    </dgm:pt>
    <dgm:pt modelId="{59BECF08-38F4-4DBE-B447-935E07790B8E}" type="pres">
      <dgm:prSet presAssocID="{FC7C3C22-119C-4168-9CC7-C5F4FE16CF5D}" presName="srcNode" presStyleLbl="node1" presStyleIdx="0" presStyleCnt="5"/>
      <dgm:spPr/>
    </dgm:pt>
    <dgm:pt modelId="{1ED5F9ED-4584-4525-9638-6E15638571F3}" type="pres">
      <dgm:prSet presAssocID="{FC7C3C22-119C-4168-9CC7-C5F4FE16CF5D}" presName="conn" presStyleLbl="parChTrans1D2" presStyleIdx="0" presStyleCnt="1"/>
      <dgm:spPr/>
    </dgm:pt>
    <dgm:pt modelId="{116AC42D-38B2-44B1-8C33-78CEA00FC22D}" type="pres">
      <dgm:prSet presAssocID="{FC7C3C22-119C-4168-9CC7-C5F4FE16CF5D}" presName="extraNode" presStyleLbl="node1" presStyleIdx="0" presStyleCnt="5"/>
      <dgm:spPr/>
    </dgm:pt>
    <dgm:pt modelId="{C0B30BE7-97DE-44E7-AC85-7AFCB1665976}" type="pres">
      <dgm:prSet presAssocID="{FC7C3C22-119C-4168-9CC7-C5F4FE16CF5D}" presName="dstNode" presStyleLbl="node1" presStyleIdx="0" presStyleCnt="5"/>
      <dgm:spPr/>
    </dgm:pt>
    <dgm:pt modelId="{E646B3A5-FB71-4819-A7D5-5C3696A204B8}" type="pres">
      <dgm:prSet presAssocID="{B8AFD7CA-56D4-4683-987D-0CDCB6CC9959}" presName="text_1" presStyleLbl="node1" presStyleIdx="0" presStyleCnt="5">
        <dgm:presLayoutVars>
          <dgm:bulletEnabled val="1"/>
        </dgm:presLayoutVars>
      </dgm:prSet>
      <dgm:spPr/>
    </dgm:pt>
    <dgm:pt modelId="{932BE4C1-BDE8-4A00-9935-2E22A79D786A}" type="pres">
      <dgm:prSet presAssocID="{B8AFD7CA-56D4-4683-987D-0CDCB6CC9959}" presName="accent_1" presStyleCnt="0"/>
      <dgm:spPr/>
    </dgm:pt>
    <dgm:pt modelId="{9BC96EA7-D468-4E33-9437-1387E8D9FB5C}" type="pres">
      <dgm:prSet presAssocID="{B8AFD7CA-56D4-4683-987D-0CDCB6CC9959}" presName="accentRepeatNode" presStyleLbl="solidFgAcc1" presStyleIdx="0" presStyleCnt="5"/>
      <dgm:spPr/>
    </dgm:pt>
    <dgm:pt modelId="{C93B8EE4-064A-4F2F-A723-CDB753444CBC}" type="pres">
      <dgm:prSet presAssocID="{49D93057-3BED-4E19-9653-DC5976148A83}" presName="text_2" presStyleLbl="node1" presStyleIdx="1" presStyleCnt="5">
        <dgm:presLayoutVars>
          <dgm:bulletEnabled val="1"/>
        </dgm:presLayoutVars>
      </dgm:prSet>
      <dgm:spPr/>
    </dgm:pt>
    <dgm:pt modelId="{5D31A512-35B8-4B4E-BB50-1235BC0CFAF8}" type="pres">
      <dgm:prSet presAssocID="{49D93057-3BED-4E19-9653-DC5976148A83}" presName="accent_2" presStyleCnt="0"/>
      <dgm:spPr/>
    </dgm:pt>
    <dgm:pt modelId="{A1AD9417-C1A5-441A-AA34-D414A9877B91}" type="pres">
      <dgm:prSet presAssocID="{49D93057-3BED-4E19-9653-DC5976148A83}" presName="accentRepeatNode" presStyleLbl="solidFgAcc1" presStyleIdx="1" presStyleCnt="5"/>
      <dgm:spPr/>
    </dgm:pt>
    <dgm:pt modelId="{5225F30D-F051-4545-B91A-61AE098DD9AF}" type="pres">
      <dgm:prSet presAssocID="{B425A63A-AF71-43C7-9913-4E583BABFBDE}" presName="text_3" presStyleLbl="node1" presStyleIdx="2" presStyleCnt="5">
        <dgm:presLayoutVars>
          <dgm:bulletEnabled val="1"/>
        </dgm:presLayoutVars>
      </dgm:prSet>
      <dgm:spPr/>
    </dgm:pt>
    <dgm:pt modelId="{8A767958-5AC7-4C8A-B8A5-26806DC3CF38}" type="pres">
      <dgm:prSet presAssocID="{B425A63A-AF71-43C7-9913-4E583BABFBDE}" presName="accent_3" presStyleCnt="0"/>
      <dgm:spPr/>
    </dgm:pt>
    <dgm:pt modelId="{7533861E-A00A-414F-AE0C-A993F0EC1FA6}" type="pres">
      <dgm:prSet presAssocID="{B425A63A-AF71-43C7-9913-4E583BABFBDE}" presName="accentRepeatNode" presStyleLbl="solidFgAcc1" presStyleIdx="2" presStyleCnt="5"/>
      <dgm:spPr/>
    </dgm:pt>
    <dgm:pt modelId="{5FAB41EE-A593-4F02-8AF1-5486B85E7819}" type="pres">
      <dgm:prSet presAssocID="{89D717A7-A842-4E15-A44A-28E61DCEC598}" presName="text_4" presStyleLbl="node1" presStyleIdx="3" presStyleCnt="5">
        <dgm:presLayoutVars>
          <dgm:bulletEnabled val="1"/>
        </dgm:presLayoutVars>
      </dgm:prSet>
      <dgm:spPr/>
    </dgm:pt>
    <dgm:pt modelId="{9A427733-05D2-4722-A27B-185F7AB88C1E}" type="pres">
      <dgm:prSet presAssocID="{89D717A7-A842-4E15-A44A-28E61DCEC598}" presName="accent_4" presStyleCnt="0"/>
      <dgm:spPr/>
    </dgm:pt>
    <dgm:pt modelId="{AE1546A7-F6F0-4C7A-8510-2C43FD581184}" type="pres">
      <dgm:prSet presAssocID="{89D717A7-A842-4E15-A44A-28E61DCEC598}" presName="accentRepeatNode" presStyleLbl="solidFgAcc1" presStyleIdx="3" presStyleCnt="5"/>
      <dgm:spPr/>
    </dgm:pt>
    <dgm:pt modelId="{3BAD18D1-BB96-4A67-80AE-638F8262F90D}" type="pres">
      <dgm:prSet presAssocID="{78DB3445-5335-4B91-A087-03B7341CB0DF}" presName="text_5" presStyleLbl="node1" presStyleIdx="4" presStyleCnt="5">
        <dgm:presLayoutVars>
          <dgm:bulletEnabled val="1"/>
        </dgm:presLayoutVars>
      </dgm:prSet>
      <dgm:spPr/>
    </dgm:pt>
    <dgm:pt modelId="{24AA9F73-7DF1-4A13-9B22-5FC6203045E5}" type="pres">
      <dgm:prSet presAssocID="{78DB3445-5335-4B91-A087-03B7341CB0DF}" presName="accent_5" presStyleCnt="0"/>
      <dgm:spPr/>
    </dgm:pt>
    <dgm:pt modelId="{2C5058EA-48C4-4E20-B674-71C127E3E4E3}" type="pres">
      <dgm:prSet presAssocID="{78DB3445-5335-4B91-A087-03B7341CB0DF}" presName="accentRepeatNode" presStyleLbl="solidFgAcc1" presStyleIdx="4" presStyleCnt="5"/>
      <dgm:spPr/>
    </dgm:pt>
  </dgm:ptLst>
  <dgm:cxnLst>
    <dgm:cxn modelId="{69896D00-74BF-4651-9404-93DAD43E8B2F}" srcId="{FC7C3C22-119C-4168-9CC7-C5F4FE16CF5D}" destId="{78DB3445-5335-4B91-A087-03B7341CB0DF}" srcOrd="4" destOrd="0" parTransId="{F6086E6C-64C0-4878-A23D-2308C4F53BE4}" sibTransId="{3041EE2D-724B-4FA0-BC05-5CD7874CC5B9}"/>
    <dgm:cxn modelId="{89CC4705-164D-4670-B7F1-319EE4D73AB8}" srcId="{FC7C3C22-119C-4168-9CC7-C5F4FE16CF5D}" destId="{B425A63A-AF71-43C7-9913-4E583BABFBDE}" srcOrd="2" destOrd="0" parTransId="{A29FEF78-03AC-4F77-B969-AD3B3D6E91A1}" sibTransId="{908B2128-8F7D-4748-AEBD-43ED7435AB60}"/>
    <dgm:cxn modelId="{57709B16-6428-429D-9CA8-02639B1FA2EE}" type="presOf" srcId="{FC7C3C22-119C-4168-9CC7-C5F4FE16CF5D}" destId="{DE6CA2CF-F617-4A3A-97B6-3F97D3360D99}" srcOrd="0" destOrd="0" presId="urn:microsoft.com/office/officeart/2008/layout/VerticalCurvedList"/>
    <dgm:cxn modelId="{62DFA219-1528-49EF-99FD-096FE17FC29D}" srcId="{FC7C3C22-119C-4168-9CC7-C5F4FE16CF5D}" destId="{49D93057-3BED-4E19-9653-DC5976148A83}" srcOrd="1" destOrd="0" parTransId="{0161FD20-AA23-4DE9-ACA1-2649CA90AC87}" sibTransId="{D22C380E-FBCD-41B5-8ABC-0F715F07E897}"/>
    <dgm:cxn modelId="{7647202C-4372-4FE9-A3D0-571DEFE8F131}" type="presOf" srcId="{89D717A7-A842-4E15-A44A-28E61DCEC598}" destId="{5FAB41EE-A593-4F02-8AF1-5486B85E7819}" srcOrd="0" destOrd="0" presId="urn:microsoft.com/office/officeart/2008/layout/VerticalCurvedList"/>
    <dgm:cxn modelId="{547D0641-6063-40F4-B6B5-1EDBC254E277}" type="presOf" srcId="{B8AFD7CA-56D4-4683-987D-0CDCB6CC9959}" destId="{E646B3A5-FB71-4819-A7D5-5C3696A204B8}" srcOrd="0" destOrd="0" presId="urn:microsoft.com/office/officeart/2008/layout/VerticalCurvedList"/>
    <dgm:cxn modelId="{AB917A8B-CF91-4250-A19F-0B62AB75C4A4}" type="presOf" srcId="{645EE931-4538-434E-BE02-6C41D6670FAE}" destId="{1ED5F9ED-4584-4525-9638-6E15638571F3}" srcOrd="0" destOrd="0" presId="urn:microsoft.com/office/officeart/2008/layout/VerticalCurvedList"/>
    <dgm:cxn modelId="{90985CA4-5D8C-496A-AAB3-5B0825F1EE7F}" type="presOf" srcId="{49D93057-3BED-4E19-9653-DC5976148A83}" destId="{C93B8EE4-064A-4F2F-A723-CDB753444CBC}" srcOrd="0" destOrd="0" presId="urn:microsoft.com/office/officeart/2008/layout/VerticalCurvedList"/>
    <dgm:cxn modelId="{FC16E9A4-4015-45BA-BFC9-C3DF00763F28}" type="presOf" srcId="{78DB3445-5335-4B91-A087-03B7341CB0DF}" destId="{3BAD18D1-BB96-4A67-80AE-638F8262F90D}" srcOrd="0" destOrd="0" presId="urn:microsoft.com/office/officeart/2008/layout/VerticalCurvedList"/>
    <dgm:cxn modelId="{992B78E2-C46A-494E-B5FE-313777204A42}" type="presOf" srcId="{B425A63A-AF71-43C7-9913-4E583BABFBDE}" destId="{5225F30D-F051-4545-B91A-61AE098DD9AF}" srcOrd="0" destOrd="0" presId="urn:microsoft.com/office/officeart/2008/layout/VerticalCurvedList"/>
    <dgm:cxn modelId="{88A034E5-292B-464C-A863-77AC736640F7}" srcId="{FC7C3C22-119C-4168-9CC7-C5F4FE16CF5D}" destId="{B8AFD7CA-56D4-4683-987D-0CDCB6CC9959}" srcOrd="0" destOrd="0" parTransId="{5287441E-C4C3-4F93-B772-9ED94816EB0C}" sibTransId="{645EE931-4538-434E-BE02-6C41D6670FAE}"/>
    <dgm:cxn modelId="{92F82EE7-42AF-4422-B8E2-19224FC46428}" srcId="{FC7C3C22-119C-4168-9CC7-C5F4FE16CF5D}" destId="{89D717A7-A842-4E15-A44A-28E61DCEC598}" srcOrd="3" destOrd="0" parTransId="{21CAE9A1-685C-4372-A78B-66C74D82B211}" sibTransId="{49BBDC81-2199-4B67-B9EC-D29D0929E38E}"/>
    <dgm:cxn modelId="{0294445E-C1BF-4999-A1BA-67C5FE2DA709}" type="presParOf" srcId="{DE6CA2CF-F617-4A3A-97B6-3F97D3360D99}" destId="{49E2EE68-7A95-4461-8C3A-5D7F44D77C9E}" srcOrd="0" destOrd="0" presId="urn:microsoft.com/office/officeart/2008/layout/VerticalCurvedList"/>
    <dgm:cxn modelId="{B1ADB150-8545-4695-9E4D-462EFA37A714}" type="presParOf" srcId="{49E2EE68-7A95-4461-8C3A-5D7F44D77C9E}" destId="{4F952939-13F4-49EE-8FAD-91924C9AE14D}" srcOrd="0" destOrd="0" presId="urn:microsoft.com/office/officeart/2008/layout/VerticalCurvedList"/>
    <dgm:cxn modelId="{D49BB8DE-24E9-4D64-B112-979C3062A4A5}" type="presParOf" srcId="{4F952939-13F4-49EE-8FAD-91924C9AE14D}" destId="{59BECF08-38F4-4DBE-B447-935E07790B8E}" srcOrd="0" destOrd="0" presId="urn:microsoft.com/office/officeart/2008/layout/VerticalCurvedList"/>
    <dgm:cxn modelId="{D26F413E-FB5B-496A-8A52-C70F961B4C8C}" type="presParOf" srcId="{4F952939-13F4-49EE-8FAD-91924C9AE14D}" destId="{1ED5F9ED-4584-4525-9638-6E15638571F3}" srcOrd="1" destOrd="0" presId="urn:microsoft.com/office/officeart/2008/layout/VerticalCurvedList"/>
    <dgm:cxn modelId="{B3C49D06-3F6A-4972-B536-72EA903BF4BA}" type="presParOf" srcId="{4F952939-13F4-49EE-8FAD-91924C9AE14D}" destId="{116AC42D-38B2-44B1-8C33-78CEA00FC22D}" srcOrd="2" destOrd="0" presId="urn:microsoft.com/office/officeart/2008/layout/VerticalCurvedList"/>
    <dgm:cxn modelId="{58949621-C1D3-4D7F-BD52-B4F17C37ECFB}" type="presParOf" srcId="{4F952939-13F4-49EE-8FAD-91924C9AE14D}" destId="{C0B30BE7-97DE-44E7-AC85-7AFCB1665976}" srcOrd="3" destOrd="0" presId="urn:microsoft.com/office/officeart/2008/layout/VerticalCurvedList"/>
    <dgm:cxn modelId="{74BBFFD6-6A52-4206-A4D9-7BB38CF3039A}" type="presParOf" srcId="{49E2EE68-7A95-4461-8C3A-5D7F44D77C9E}" destId="{E646B3A5-FB71-4819-A7D5-5C3696A204B8}" srcOrd="1" destOrd="0" presId="urn:microsoft.com/office/officeart/2008/layout/VerticalCurvedList"/>
    <dgm:cxn modelId="{B5BDE98D-6AC3-4ED7-829C-A0005CBBBB2F}" type="presParOf" srcId="{49E2EE68-7A95-4461-8C3A-5D7F44D77C9E}" destId="{932BE4C1-BDE8-4A00-9935-2E22A79D786A}" srcOrd="2" destOrd="0" presId="urn:microsoft.com/office/officeart/2008/layout/VerticalCurvedList"/>
    <dgm:cxn modelId="{A1CAA374-1644-4262-951C-5BAC5948EF55}" type="presParOf" srcId="{932BE4C1-BDE8-4A00-9935-2E22A79D786A}" destId="{9BC96EA7-D468-4E33-9437-1387E8D9FB5C}" srcOrd="0" destOrd="0" presId="urn:microsoft.com/office/officeart/2008/layout/VerticalCurvedList"/>
    <dgm:cxn modelId="{B35B1D52-1E50-4601-ABA5-C9BEB8C9AE23}" type="presParOf" srcId="{49E2EE68-7A95-4461-8C3A-5D7F44D77C9E}" destId="{C93B8EE4-064A-4F2F-A723-CDB753444CBC}" srcOrd="3" destOrd="0" presId="urn:microsoft.com/office/officeart/2008/layout/VerticalCurvedList"/>
    <dgm:cxn modelId="{0214E1F2-9218-4CD0-81CD-2F41350B3161}" type="presParOf" srcId="{49E2EE68-7A95-4461-8C3A-5D7F44D77C9E}" destId="{5D31A512-35B8-4B4E-BB50-1235BC0CFAF8}" srcOrd="4" destOrd="0" presId="urn:microsoft.com/office/officeart/2008/layout/VerticalCurvedList"/>
    <dgm:cxn modelId="{56FFB5FF-EE6E-42B3-92F2-C15FE93E315C}" type="presParOf" srcId="{5D31A512-35B8-4B4E-BB50-1235BC0CFAF8}" destId="{A1AD9417-C1A5-441A-AA34-D414A9877B91}" srcOrd="0" destOrd="0" presId="urn:microsoft.com/office/officeart/2008/layout/VerticalCurvedList"/>
    <dgm:cxn modelId="{BF57836F-DB28-4B5D-A046-765F49B23DB0}" type="presParOf" srcId="{49E2EE68-7A95-4461-8C3A-5D7F44D77C9E}" destId="{5225F30D-F051-4545-B91A-61AE098DD9AF}" srcOrd="5" destOrd="0" presId="urn:microsoft.com/office/officeart/2008/layout/VerticalCurvedList"/>
    <dgm:cxn modelId="{923CD168-4785-426E-9122-CB8BB56D7B5D}" type="presParOf" srcId="{49E2EE68-7A95-4461-8C3A-5D7F44D77C9E}" destId="{8A767958-5AC7-4C8A-B8A5-26806DC3CF38}" srcOrd="6" destOrd="0" presId="urn:microsoft.com/office/officeart/2008/layout/VerticalCurvedList"/>
    <dgm:cxn modelId="{7EC50DC8-755F-4BB6-9B0A-373E4A519CFD}" type="presParOf" srcId="{8A767958-5AC7-4C8A-B8A5-26806DC3CF38}" destId="{7533861E-A00A-414F-AE0C-A993F0EC1FA6}" srcOrd="0" destOrd="0" presId="urn:microsoft.com/office/officeart/2008/layout/VerticalCurvedList"/>
    <dgm:cxn modelId="{7A8A3E61-40AE-4829-B7C8-E90BDA396EF1}" type="presParOf" srcId="{49E2EE68-7A95-4461-8C3A-5D7F44D77C9E}" destId="{5FAB41EE-A593-4F02-8AF1-5486B85E7819}" srcOrd="7" destOrd="0" presId="urn:microsoft.com/office/officeart/2008/layout/VerticalCurvedList"/>
    <dgm:cxn modelId="{AB287506-D085-4BA4-B6BB-595010D91038}" type="presParOf" srcId="{49E2EE68-7A95-4461-8C3A-5D7F44D77C9E}" destId="{9A427733-05D2-4722-A27B-185F7AB88C1E}" srcOrd="8" destOrd="0" presId="urn:microsoft.com/office/officeart/2008/layout/VerticalCurvedList"/>
    <dgm:cxn modelId="{1B33532D-817A-4F5A-8E6D-286CBCBA7706}" type="presParOf" srcId="{9A427733-05D2-4722-A27B-185F7AB88C1E}" destId="{AE1546A7-F6F0-4C7A-8510-2C43FD581184}" srcOrd="0" destOrd="0" presId="urn:microsoft.com/office/officeart/2008/layout/VerticalCurvedList"/>
    <dgm:cxn modelId="{2AC6AC66-E32A-40C2-B072-4E66D80C58DC}" type="presParOf" srcId="{49E2EE68-7A95-4461-8C3A-5D7F44D77C9E}" destId="{3BAD18D1-BB96-4A67-80AE-638F8262F90D}" srcOrd="9" destOrd="0" presId="urn:microsoft.com/office/officeart/2008/layout/VerticalCurvedList"/>
    <dgm:cxn modelId="{43B504CB-F233-4E7B-A35D-E97C192F978C}" type="presParOf" srcId="{49E2EE68-7A95-4461-8C3A-5D7F44D77C9E}" destId="{24AA9F73-7DF1-4A13-9B22-5FC6203045E5}" srcOrd="10" destOrd="0" presId="urn:microsoft.com/office/officeart/2008/layout/VerticalCurvedList"/>
    <dgm:cxn modelId="{1386F971-3229-4E01-B961-DA84F5A7615F}" type="presParOf" srcId="{24AA9F73-7DF1-4A13-9B22-5FC6203045E5}" destId="{2C5058EA-48C4-4E20-B674-71C127E3E4E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45417E-7BE9-4813-A11B-1EBC74EF53D3}">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6951C5-6487-4EA3-93BF-9161762E5688}">
      <dsp:nvSpPr>
        <dsp:cNvPr id="0" name=""/>
        <dsp:cNvSpPr/>
      </dsp:nvSpPr>
      <dsp:spPr>
        <a:xfrm>
          <a:off x="4736" y="0"/>
          <a:ext cx="22782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b" anchorCtr="0">
          <a:noAutofit/>
        </a:bodyPr>
        <a:lstStyle/>
        <a:p>
          <a:pPr marL="0" lvl="0" indent="0" algn="ctr" defTabSz="1289050" rtl="0">
            <a:lnSpc>
              <a:spcPct val="90000"/>
            </a:lnSpc>
            <a:spcBef>
              <a:spcPct val="0"/>
            </a:spcBef>
            <a:spcAft>
              <a:spcPct val="35000"/>
            </a:spcAft>
            <a:buNone/>
          </a:pPr>
          <a:r>
            <a:rPr lang="en-US" sz="2900" kern="1200"/>
            <a:t>Deployment Models</a:t>
          </a:r>
        </a:p>
      </dsp:txBody>
      <dsp:txXfrm>
        <a:off x="4736" y="0"/>
        <a:ext cx="2278208" cy="1740535"/>
      </dsp:txXfrm>
    </dsp:sp>
    <dsp:sp modelId="{F79406CE-89B7-4D52-A6C0-245066C3E286}">
      <dsp:nvSpPr>
        <dsp:cNvPr id="0" name=""/>
        <dsp:cNvSpPr/>
      </dsp:nvSpPr>
      <dsp:spPr>
        <a:xfrm>
          <a:off x="926274"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CF611B-E2FA-4D2F-8055-70DF83E0139F}">
      <dsp:nvSpPr>
        <dsp:cNvPr id="0" name=""/>
        <dsp:cNvSpPr/>
      </dsp:nvSpPr>
      <dsp:spPr>
        <a:xfrm>
          <a:off x="2396855" y="2610802"/>
          <a:ext cx="22782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0" lvl="0" indent="0" algn="ctr" defTabSz="1289050" rtl="0">
            <a:lnSpc>
              <a:spcPct val="90000"/>
            </a:lnSpc>
            <a:spcBef>
              <a:spcPct val="0"/>
            </a:spcBef>
            <a:spcAft>
              <a:spcPct val="35000"/>
            </a:spcAft>
            <a:buNone/>
          </a:pPr>
          <a:r>
            <a:rPr lang="en-US" sz="2900" kern="1200"/>
            <a:t>Service Models</a:t>
          </a:r>
        </a:p>
      </dsp:txBody>
      <dsp:txXfrm>
        <a:off x="2396855" y="2610802"/>
        <a:ext cx="2278208" cy="1740535"/>
      </dsp:txXfrm>
    </dsp:sp>
    <dsp:sp modelId="{6D7669C7-8170-4A3F-AC79-4E3D4BD36D9C}">
      <dsp:nvSpPr>
        <dsp:cNvPr id="0" name=""/>
        <dsp:cNvSpPr/>
      </dsp:nvSpPr>
      <dsp:spPr>
        <a:xfrm>
          <a:off x="331839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532396-F940-4301-BFD0-1904D2041E21}">
      <dsp:nvSpPr>
        <dsp:cNvPr id="0" name=""/>
        <dsp:cNvSpPr/>
      </dsp:nvSpPr>
      <dsp:spPr>
        <a:xfrm>
          <a:off x="4788975" y="0"/>
          <a:ext cx="22782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b" anchorCtr="0">
          <a:noAutofit/>
        </a:bodyPr>
        <a:lstStyle/>
        <a:p>
          <a:pPr marL="0" lvl="0" indent="0" algn="ctr" defTabSz="1289050" rtl="0">
            <a:lnSpc>
              <a:spcPct val="90000"/>
            </a:lnSpc>
            <a:spcBef>
              <a:spcPct val="0"/>
            </a:spcBef>
            <a:spcAft>
              <a:spcPct val="35000"/>
            </a:spcAft>
            <a:buNone/>
          </a:pPr>
          <a:r>
            <a:rPr lang="en-US" sz="2900" kern="1200" dirty="0"/>
            <a:t>Price Models</a:t>
          </a:r>
        </a:p>
      </dsp:txBody>
      <dsp:txXfrm>
        <a:off x="4788975" y="0"/>
        <a:ext cx="2278208" cy="1740535"/>
      </dsp:txXfrm>
    </dsp:sp>
    <dsp:sp modelId="{DCEDA710-DC85-410C-AF88-55D0C7764424}">
      <dsp:nvSpPr>
        <dsp:cNvPr id="0" name=""/>
        <dsp:cNvSpPr/>
      </dsp:nvSpPr>
      <dsp:spPr>
        <a:xfrm>
          <a:off x="5710512"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B6AB9A-E1E2-4226-B5AA-3A8F1561BFFB}">
      <dsp:nvSpPr>
        <dsp:cNvPr id="0" name=""/>
        <dsp:cNvSpPr/>
      </dsp:nvSpPr>
      <dsp:spPr>
        <a:xfrm>
          <a:off x="7181094" y="2610802"/>
          <a:ext cx="22782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0" lvl="0" indent="0" algn="ctr" defTabSz="1289050" rtl="0">
            <a:lnSpc>
              <a:spcPct val="90000"/>
            </a:lnSpc>
            <a:spcBef>
              <a:spcPct val="0"/>
            </a:spcBef>
            <a:spcAft>
              <a:spcPct val="35000"/>
            </a:spcAft>
            <a:buNone/>
          </a:pPr>
          <a:r>
            <a:rPr lang="en-US" sz="2900" kern="1200"/>
            <a:t>Value Models</a:t>
          </a:r>
        </a:p>
      </dsp:txBody>
      <dsp:txXfrm>
        <a:off x="7181094" y="2610802"/>
        <a:ext cx="2278208" cy="1740535"/>
      </dsp:txXfrm>
    </dsp:sp>
    <dsp:sp modelId="{17D68756-2FB7-4A37-978A-7969A3D1D93B}">
      <dsp:nvSpPr>
        <dsp:cNvPr id="0" name=""/>
        <dsp:cNvSpPr/>
      </dsp:nvSpPr>
      <dsp:spPr>
        <a:xfrm>
          <a:off x="8102632"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3E06-04C2-4D64-807C-54A32FC8B5EB}">
      <dsp:nvSpPr>
        <dsp:cNvPr id="0" name=""/>
        <dsp:cNvSpPr/>
      </dsp:nvSpPr>
      <dsp:spPr>
        <a:xfrm>
          <a:off x="-126504" y="0"/>
          <a:ext cx="6276761" cy="435133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DBE00-DE52-4358-9BEF-A3B694332D47}">
      <dsp:nvSpPr>
        <dsp:cNvPr id="0" name=""/>
        <dsp:cNvSpPr/>
      </dsp:nvSpPr>
      <dsp:spPr>
        <a:xfrm>
          <a:off x="1836165" y="437371"/>
          <a:ext cx="5138723" cy="936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Software as Service (SaaS)</a:t>
          </a:r>
        </a:p>
        <a:p>
          <a:pPr marL="0" lvl="0" indent="0" algn="ctr" defTabSz="1244600" rtl="0">
            <a:lnSpc>
              <a:spcPct val="90000"/>
            </a:lnSpc>
            <a:spcBef>
              <a:spcPct val="0"/>
            </a:spcBef>
            <a:spcAft>
              <a:spcPct val="35000"/>
            </a:spcAft>
            <a:buNone/>
          </a:pPr>
          <a:r>
            <a:rPr lang="en-US" sz="2000" i="1" kern="1200" dirty="0"/>
            <a:t>Google Docs, Office 365,Salesforce</a:t>
          </a:r>
        </a:p>
      </dsp:txBody>
      <dsp:txXfrm>
        <a:off x="1881884" y="483090"/>
        <a:ext cx="5047285" cy="845119"/>
      </dsp:txXfrm>
    </dsp:sp>
    <dsp:sp modelId="{77BC2AEA-D918-4258-A4D4-28F8BF98C0F9}">
      <dsp:nvSpPr>
        <dsp:cNvPr id="0" name=""/>
        <dsp:cNvSpPr/>
      </dsp:nvSpPr>
      <dsp:spPr>
        <a:xfrm>
          <a:off x="1785989" y="1462974"/>
          <a:ext cx="5218426" cy="936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Platform as Service (PaaS)</a:t>
          </a:r>
        </a:p>
        <a:p>
          <a:pPr marL="0" lvl="0" indent="0" algn="ctr" defTabSz="1244600" rtl="0">
            <a:lnSpc>
              <a:spcPct val="90000"/>
            </a:lnSpc>
            <a:spcBef>
              <a:spcPct val="0"/>
            </a:spcBef>
            <a:spcAft>
              <a:spcPct val="35000"/>
            </a:spcAft>
            <a:buNone/>
          </a:pPr>
          <a:r>
            <a:rPr lang="en-US" sz="2000" b="0" i="1" kern="1200" dirty="0"/>
            <a:t>Google App Engine, Cloud Foundry</a:t>
          </a:r>
          <a:endParaRPr lang="en-US" sz="2000" i="1" kern="1200" dirty="0"/>
        </a:p>
      </dsp:txBody>
      <dsp:txXfrm>
        <a:off x="1831708" y="1508693"/>
        <a:ext cx="5126988" cy="845119"/>
      </dsp:txXfrm>
    </dsp:sp>
    <dsp:sp modelId="{0FFAF5E6-8241-4FED-95F1-0E137CDCD885}">
      <dsp:nvSpPr>
        <dsp:cNvPr id="0" name=""/>
        <dsp:cNvSpPr/>
      </dsp:nvSpPr>
      <dsp:spPr>
        <a:xfrm>
          <a:off x="1796553" y="2544625"/>
          <a:ext cx="5259014" cy="125227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Infrastructure as Service (IaaS)</a:t>
          </a:r>
        </a:p>
        <a:p>
          <a:pPr marL="0" lvl="0" indent="0" algn="ctr" defTabSz="1244600" rtl="0">
            <a:lnSpc>
              <a:spcPct val="90000"/>
            </a:lnSpc>
            <a:spcBef>
              <a:spcPct val="0"/>
            </a:spcBef>
            <a:spcAft>
              <a:spcPct val="35000"/>
            </a:spcAft>
            <a:buNone/>
          </a:pPr>
          <a:r>
            <a:rPr lang="en-US" sz="2000" b="0" i="1" kern="1200" dirty="0"/>
            <a:t>Amazon EC2, Rackspace, Google Compute Engine</a:t>
          </a:r>
          <a:endParaRPr lang="en-US" sz="2000" i="1" kern="1200" dirty="0"/>
        </a:p>
      </dsp:txBody>
      <dsp:txXfrm>
        <a:off x="1857684" y="2605756"/>
        <a:ext cx="5136752" cy="1130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98DD8-27A7-455B-BBAC-C149708D5B2F}">
      <dsp:nvSpPr>
        <dsp:cNvPr id="0" name=""/>
        <dsp:cNvSpPr/>
      </dsp:nvSpPr>
      <dsp:spPr>
        <a:xfrm>
          <a:off x="3944855" y="1208112"/>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F46CC61-42EC-4F8E-9444-11794A2842B3}">
      <dsp:nvSpPr>
        <dsp:cNvPr id="0" name=""/>
        <dsp:cNvSpPr/>
      </dsp:nvSpPr>
      <dsp:spPr>
        <a:xfrm>
          <a:off x="3832003" y="0"/>
          <a:ext cx="1773377" cy="9490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What are these ?</a:t>
          </a:r>
        </a:p>
      </dsp:txBody>
      <dsp:txXfrm>
        <a:off x="3832003" y="0"/>
        <a:ext cx="1773377" cy="949028"/>
      </dsp:txXfrm>
    </dsp:sp>
    <dsp:sp modelId="{88BD738D-48BD-4E86-93E5-E619181BEC09}">
      <dsp:nvSpPr>
        <dsp:cNvPr id="0" name=""/>
        <dsp:cNvSpPr/>
      </dsp:nvSpPr>
      <dsp:spPr>
        <a:xfrm>
          <a:off x="4398839" y="1426389"/>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FD0EB2F-3B7E-4D59-BA7D-CBA1CFDB52D1}">
      <dsp:nvSpPr>
        <dsp:cNvPr id="0" name=""/>
        <dsp:cNvSpPr/>
      </dsp:nvSpPr>
      <dsp:spPr>
        <a:xfrm>
          <a:off x="6137394" y="901576"/>
          <a:ext cx="1676647" cy="10439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Database as a Service (DBaaS)</a:t>
          </a:r>
        </a:p>
      </dsp:txBody>
      <dsp:txXfrm>
        <a:off x="6137394" y="901576"/>
        <a:ext cx="1676647" cy="1043930"/>
      </dsp:txXfrm>
    </dsp:sp>
    <dsp:sp modelId="{FF8A58BB-B868-47FE-9C0E-1B74070B1235}">
      <dsp:nvSpPr>
        <dsp:cNvPr id="0" name=""/>
        <dsp:cNvSpPr/>
      </dsp:nvSpPr>
      <dsp:spPr>
        <a:xfrm>
          <a:off x="4510401" y="1917511"/>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C6497CA-06F9-4B31-B7D9-A6283887D78D}">
      <dsp:nvSpPr>
        <dsp:cNvPr id="0" name=""/>
        <dsp:cNvSpPr/>
      </dsp:nvSpPr>
      <dsp:spPr>
        <a:xfrm>
          <a:off x="6298610" y="2230215"/>
          <a:ext cx="1644404" cy="111510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Business Process as a Service (BPaaS)</a:t>
          </a:r>
        </a:p>
      </dsp:txBody>
      <dsp:txXfrm>
        <a:off x="6298610" y="2230215"/>
        <a:ext cx="1644404" cy="1115107"/>
      </dsp:txXfrm>
    </dsp:sp>
    <dsp:sp modelId="{BA120032-4D31-46EF-B32B-DC29778A6450}">
      <dsp:nvSpPr>
        <dsp:cNvPr id="0" name=""/>
        <dsp:cNvSpPr/>
      </dsp:nvSpPr>
      <dsp:spPr>
        <a:xfrm>
          <a:off x="4196352" y="2311357"/>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DBBF9A-8BB0-4AF1-8454-59DAFBFD2667}">
      <dsp:nvSpPr>
        <dsp:cNvPr id="0" name=""/>
        <dsp:cNvSpPr/>
      </dsp:nvSpPr>
      <dsp:spPr>
        <a:xfrm>
          <a:off x="5589259" y="3724934"/>
          <a:ext cx="1773377" cy="10202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Infrastructure as a Service (INaaS)</a:t>
          </a:r>
        </a:p>
      </dsp:txBody>
      <dsp:txXfrm>
        <a:off x="5589259" y="3724934"/>
        <a:ext cx="1773377" cy="1020205"/>
      </dsp:txXfrm>
    </dsp:sp>
    <dsp:sp modelId="{56D788E9-2EBD-44E2-90A5-F7BC38005777}">
      <dsp:nvSpPr>
        <dsp:cNvPr id="0" name=""/>
        <dsp:cNvSpPr/>
      </dsp:nvSpPr>
      <dsp:spPr>
        <a:xfrm>
          <a:off x="3693357" y="2311357"/>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7DE0750-3D0A-4F8A-9064-09B678BB202F}">
      <dsp:nvSpPr>
        <dsp:cNvPr id="0" name=""/>
        <dsp:cNvSpPr/>
      </dsp:nvSpPr>
      <dsp:spPr>
        <a:xfrm>
          <a:off x="2074747" y="3724934"/>
          <a:ext cx="1773377" cy="1020205"/>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Everything as a Service (XaaS)</a:t>
          </a:r>
        </a:p>
      </dsp:txBody>
      <dsp:txXfrm>
        <a:off x="2074747" y="3724934"/>
        <a:ext cx="1773377" cy="1020205"/>
      </dsp:txXfrm>
    </dsp:sp>
    <dsp:sp modelId="{F5D6D699-950A-4BF3-8A47-00F2D81B5EB7}">
      <dsp:nvSpPr>
        <dsp:cNvPr id="0" name=""/>
        <dsp:cNvSpPr/>
      </dsp:nvSpPr>
      <dsp:spPr>
        <a:xfrm>
          <a:off x="3379308" y="1917511"/>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1CC9A64-99CC-4E99-B026-E9C2F440C11A}">
      <dsp:nvSpPr>
        <dsp:cNvPr id="0" name=""/>
        <dsp:cNvSpPr/>
      </dsp:nvSpPr>
      <dsp:spPr>
        <a:xfrm>
          <a:off x="1494369" y="2230215"/>
          <a:ext cx="1644404" cy="1115107"/>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Security as a Service (SCaaS) !!</a:t>
          </a:r>
        </a:p>
      </dsp:txBody>
      <dsp:txXfrm>
        <a:off x="1494369" y="2230215"/>
        <a:ext cx="1644404" cy="1115107"/>
      </dsp:txXfrm>
    </dsp:sp>
    <dsp:sp modelId="{D6C0D381-D7AA-479C-A6A1-1BE50437B198}">
      <dsp:nvSpPr>
        <dsp:cNvPr id="0" name=""/>
        <dsp:cNvSpPr/>
      </dsp:nvSpPr>
      <dsp:spPr>
        <a:xfrm>
          <a:off x="3490870" y="1426389"/>
          <a:ext cx="1547674" cy="154786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C960734-6EEE-4524-AC35-95E5FA686389}">
      <dsp:nvSpPr>
        <dsp:cNvPr id="0" name=""/>
        <dsp:cNvSpPr/>
      </dsp:nvSpPr>
      <dsp:spPr>
        <a:xfrm>
          <a:off x="1623342" y="901576"/>
          <a:ext cx="1676647" cy="104393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Pizza as a Service (PzaaS) !!!</a:t>
          </a:r>
        </a:p>
      </dsp:txBody>
      <dsp:txXfrm>
        <a:off x="1623342" y="901576"/>
        <a:ext cx="1676647" cy="1043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98DD8-27A7-455B-BBAC-C149708D5B2F}">
      <dsp:nvSpPr>
        <dsp:cNvPr id="0" name=""/>
        <dsp:cNvSpPr/>
      </dsp:nvSpPr>
      <dsp:spPr>
        <a:xfrm>
          <a:off x="3671378" y="1213567"/>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F46CC61-42EC-4F8E-9444-11794A2842B3}">
      <dsp:nvSpPr>
        <dsp:cNvPr id="0" name=""/>
        <dsp:cNvSpPr/>
      </dsp:nvSpPr>
      <dsp:spPr>
        <a:xfrm>
          <a:off x="2188391" y="0"/>
          <a:ext cx="4520638" cy="95331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066800" rtl="0">
            <a:lnSpc>
              <a:spcPct val="90000"/>
            </a:lnSpc>
            <a:spcBef>
              <a:spcPct val="0"/>
            </a:spcBef>
            <a:spcAft>
              <a:spcPct val="35000"/>
            </a:spcAft>
            <a:buNone/>
          </a:pPr>
          <a:r>
            <a:rPr lang="en-US" sz="2400" kern="1200" dirty="0"/>
            <a:t>Not Standards </a:t>
          </a:r>
        </a:p>
        <a:p>
          <a:pPr marL="0" lvl="0" indent="0" algn="ctr" defTabSz="1066800" rtl="0">
            <a:lnSpc>
              <a:spcPct val="90000"/>
            </a:lnSpc>
            <a:spcBef>
              <a:spcPct val="0"/>
            </a:spcBef>
            <a:spcAft>
              <a:spcPct val="35000"/>
            </a:spcAft>
            <a:buNone/>
          </a:pPr>
          <a:r>
            <a:rPr lang="en-US" sz="2400" kern="1200" dirty="0"/>
            <a:t>Broker solutions etc</a:t>
          </a:r>
          <a:r>
            <a:rPr lang="en-US" sz="2000" kern="1200" dirty="0"/>
            <a:t>.</a:t>
          </a:r>
        </a:p>
      </dsp:txBody>
      <dsp:txXfrm>
        <a:off x="2188391" y="0"/>
        <a:ext cx="4520638" cy="953313"/>
      </dsp:txXfrm>
    </dsp:sp>
    <dsp:sp modelId="{88BD738D-48BD-4E86-93E5-E619181BEC09}">
      <dsp:nvSpPr>
        <dsp:cNvPr id="0" name=""/>
        <dsp:cNvSpPr/>
      </dsp:nvSpPr>
      <dsp:spPr>
        <a:xfrm>
          <a:off x="4127413" y="1432829"/>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FD0EB2F-3B7E-4D59-BA7D-CBA1CFDB52D1}">
      <dsp:nvSpPr>
        <dsp:cNvPr id="0" name=""/>
        <dsp:cNvSpPr/>
      </dsp:nvSpPr>
      <dsp:spPr>
        <a:xfrm>
          <a:off x="5873818" y="905647"/>
          <a:ext cx="1684218" cy="10486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Database as a Service (DBaaS)</a:t>
          </a:r>
        </a:p>
      </dsp:txBody>
      <dsp:txXfrm>
        <a:off x="5873818" y="905647"/>
        <a:ext cx="1684218" cy="1048644"/>
      </dsp:txXfrm>
    </dsp:sp>
    <dsp:sp modelId="{FF8A58BB-B868-47FE-9C0E-1B74070B1235}">
      <dsp:nvSpPr>
        <dsp:cNvPr id="0" name=""/>
        <dsp:cNvSpPr/>
      </dsp:nvSpPr>
      <dsp:spPr>
        <a:xfrm>
          <a:off x="4239478" y="1926169"/>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C6497CA-06F9-4B31-B7D9-A6283887D78D}">
      <dsp:nvSpPr>
        <dsp:cNvPr id="0" name=""/>
        <dsp:cNvSpPr/>
      </dsp:nvSpPr>
      <dsp:spPr>
        <a:xfrm>
          <a:off x="6035762" y="2240286"/>
          <a:ext cx="1651829" cy="11201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Business Process as a Service (BPaaS)</a:t>
          </a:r>
        </a:p>
      </dsp:txBody>
      <dsp:txXfrm>
        <a:off x="6035762" y="2240286"/>
        <a:ext cx="1651829" cy="1120143"/>
      </dsp:txXfrm>
    </dsp:sp>
    <dsp:sp modelId="{BA120032-4D31-46EF-B32B-DC29778A6450}">
      <dsp:nvSpPr>
        <dsp:cNvPr id="0" name=""/>
        <dsp:cNvSpPr/>
      </dsp:nvSpPr>
      <dsp:spPr>
        <a:xfrm>
          <a:off x="3924011" y="2321794"/>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DBBF9A-8BB0-4AF1-8454-59DAFBFD2667}">
      <dsp:nvSpPr>
        <dsp:cNvPr id="0" name=""/>
        <dsp:cNvSpPr/>
      </dsp:nvSpPr>
      <dsp:spPr>
        <a:xfrm>
          <a:off x="5323208" y="3741754"/>
          <a:ext cx="1781384" cy="10248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Infrastructure as a Service (INaaS)</a:t>
          </a:r>
        </a:p>
      </dsp:txBody>
      <dsp:txXfrm>
        <a:off x="5323208" y="3741754"/>
        <a:ext cx="1781384" cy="1024811"/>
      </dsp:txXfrm>
    </dsp:sp>
    <dsp:sp modelId="{56D788E9-2EBD-44E2-90A5-F7BC38005777}">
      <dsp:nvSpPr>
        <dsp:cNvPr id="0" name=""/>
        <dsp:cNvSpPr/>
      </dsp:nvSpPr>
      <dsp:spPr>
        <a:xfrm>
          <a:off x="3418746" y="2321794"/>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7DE0750-3D0A-4F8A-9064-09B678BB202F}">
      <dsp:nvSpPr>
        <dsp:cNvPr id="0" name=""/>
        <dsp:cNvSpPr/>
      </dsp:nvSpPr>
      <dsp:spPr>
        <a:xfrm>
          <a:off x="1792827" y="3741754"/>
          <a:ext cx="1781384" cy="102481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Everything as a Service (XaaS)</a:t>
          </a:r>
        </a:p>
      </dsp:txBody>
      <dsp:txXfrm>
        <a:off x="1792827" y="3741754"/>
        <a:ext cx="1781384" cy="1024811"/>
      </dsp:txXfrm>
    </dsp:sp>
    <dsp:sp modelId="{F5D6D699-950A-4BF3-8A47-00F2D81B5EB7}">
      <dsp:nvSpPr>
        <dsp:cNvPr id="0" name=""/>
        <dsp:cNvSpPr/>
      </dsp:nvSpPr>
      <dsp:spPr>
        <a:xfrm>
          <a:off x="3103279" y="1926169"/>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1CC9A64-99CC-4E99-B026-E9C2F440C11A}">
      <dsp:nvSpPr>
        <dsp:cNvPr id="0" name=""/>
        <dsp:cNvSpPr/>
      </dsp:nvSpPr>
      <dsp:spPr>
        <a:xfrm>
          <a:off x="1209828" y="2240286"/>
          <a:ext cx="1651829" cy="112014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Security as a Service (SCaaS) !!</a:t>
          </a:r>
        </a:p>
      </dsp:txBody>
      <dsp:txXfrm>
        <a:off x="1209828" y="2240286"/>
        <a:ext cx="1651829" cy="1120143"/>
      </dsp:txXfrm>
    </dsp:sp>
    <dsp:sp modelId="{D6C0D381-D7AA-479C-A6A1-1BE50437B198}">
      <dsp:nvSpPr>
        <dsp:cNvPr id="0" name=""/>
        <dsp:cNvSpPr/>
      </dsp:nvSpPr>
      <dsp:spPr>
        <a:xfrm>
          <a:off x="3215344" y="1432829"/>
          <a:ext cx="1554663" cy="1554853"/>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CC960734-6EEE-4524-AC35-95E5FA686389}">
      <dsp:nvSpPr>
        <dsp:cNvPr id="0" name=""/>
        <dsp:cNvSpPr/>
      </dsp:nvSpPr>
      <dsp:spPr>
        <a:xfrm>
          <a:off x="1339384" y="905647"/>
          <a:ext cx="1684218" cy="10486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889000" rtl="0">
            <a:lnSpc>
              <a:spcPct val="90000"/>
            </a:lnSpc>
            <a:spcBef>
              <a:spcPct val="0"/>
            </a:spcBef>
            <a:spcAft>
              <a:spcPct val="35000"/>
            </a:spcAft>
            <a:buNone/>
          </a:pPr>
          <a:r>
            <a:rPr lang="en-US" sz="2000" kern="1200"/>
            <a:t>Pizza as a Service (PzaaS) !!!</a:t>
          </a:r>
        </a:p>
      </dsp:txBody>
      <dsp:txXfrm>
        <a:off x="1339384" y="905647"/>
        <a:ext cx="1684218" cy="10486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23E06-04C2-4D64-807C-54A32FC8B5EB}">
      <dsp:nvSpPr>
        <dsp:cNvPr id="0" name=""/>
        <dsp:cNvSpPr/>
      </dsp:nvSpPr>
      <dsp:spPr>
        <a:xfrm>
          <a:off x="-126504" y="0"/>
          <a:ext cx="6276761" cy="4351338"/>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DBE00-DE52-4358-9BEF-A3B694332D47}">
      <dsp:nvSpPr>
        <dsp:cNvPr id="0" name=""/>
        <dsp:cNvSpPr/>
      </dsp:nvSpPr>
      <dsp:spPr>
        <a:xfrm>
          <a:off x="1836165" y="437371"/>
          <a:ext cx="5138723" cy="936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Software as Service (SaaS)</a:t>
          </a:r>
        </a:p>
        <a:p>
          <a:pPr marL="0" lvl="0" indent="0" algn="ctr" defTabSz="1244600" rtl="0">
            <a:lnSpc>
              <a:spcPct val="90000"/>
            </a:lnSpc>
            <a:spcBef>
              <a:spcPct val="0"/>
            </a:spcBef>
            <a:spcAft>
              <a:spcPct val="35000"/>
            </a:spcAft>
            <a:buNone/>
          </a:pPr>
          <a:r>
            <a:rPr lang="en-US" sz="2000" i="1" kern="1200" dirty="0"/>
            <a:t>End User ,thin client/remote users</a:t>
          </a:r>
        </a:p>
      </dsp:txBody>
      <dsp:txXfrm>
        <a:off x="1881884" y="483090"/>
        <a:ext cx="5047285" cy="845119"/>
      </dsp:txXfrm>
    </dsp:sp>
    <dsp:sp modelId="{77BC2AEA-D918-4258-A4D4-28F8BF98C0F9}">
      <dsp:nvSpPr>
        <dsp:cNvPr id="0" name=""/>
        <dsp:cNvSpPr/>
      </dsp:nvSpPr>
      <dsp:spPr>
        <a:xfrm>
          <a:off x="1785989" y="1462974"/>
          <a:ext cx="5218426" cy="936557"/>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Platform as Service (PaaS)</a:t>
          </a:r>
        </a:p>
        <a:p>
          <a:pPr marL="0" lvl="0" indent="0" algn="ctr" defTabSz="1244600" rtl="0">
            <a:lnSpc>
              <a:spcPct val="90000"/>
            </a:lnSpc>
            <a:spcBef>
              <a:spcPct val="0"/>
            </a:spcBef>
            <a:spcAft>
              <a:spcPct val="35000"/>
            </a:spcAft>
            <a:buNone/>
          </a:pPr>
          <a:r>
            <a:rPr lang="en-US" sz="2000" b="0" i="1" kern="1200" dirty="0"/>
            <a:t>Application Developer</a:t>
          </a:r>
          <a:endParaRPr lang="en-US" sz="2000" i="1" kern="1200" dirty="0"/>
        </a:p>
      </dsp:txBody>
      <dsp:txXfrm>
        <a:off x="1831708" y="1508693"/>
        <a:ext cx="5126988" cy="845119"/>
      </dsp:txXfrm>
    </dsp:sp>
    <dsp:sp modelId="{0FFAF5E6-8241-4FED-95F1-0E137CDCD885}">
      <dsp:nvSpPr>
        <dsp:cNvPr id="0" name=""/>
        <dsp:cNvSpPr/>
      </dsp:nvSpPr>
      <dsp:spPr>
        <a:xfrm>
          <a:off x="1796553" y="2544625"/>
          <a:ext cx="5259014" cy="125227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dirty="0"/>
            <a:t>Infrastructure as Service (IaaS)</a:t>
          </a:r>
        </a:p>
        <a:p>
          <a:pPr marL="0" lvl="0" indent="0" algn="ctr" defTabSz="1244600" rtl="0">
            <a:lnSpc>
              <a:spcPct val="90000"/>
            </a:lnSpc>
            <a:spcBef>
              <a:spcPct val="0"/>
            </a:spcBef>
            <a:spcAft>
              <a:spcPct val="35000"/>
            </a:spcAft>
            <a:buNone/>
          </a:pPr>
          <a:r>
            <a:rPr lang="en-US" sz="2000" b="0" i="1" kern="1200" dirty="0"/>
            <a:t>System , Network Admins &amp;Architects</a:t>
          </a:r>
          <a:endParaRPr lang="en-US" sz="2000" i="1" kern="1200" dirty="0"/>
        </a:p>
      </dsp:txBody>
      <dsp:txXfrm>
        <a:off x="1857684" y="2605756"/>
        <a:ext cx="5136752" cy="11300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5F9ED-4584-4525-9638-6E15638571F3}">
      <dsp:nvSpPr>
        <dsp:cNvPr id="0" name=""/>
        <dsp:cNvSpPr/>
      </dsp:nvSpPr>
      <dsp:spPr>
        <a:xfrm>
          <a:off x="-3597995" y="-552937"/>
          <a:ext cx="4289235" cy="4289235"/>
        </a:xfrm>
        <a:prstGeom prst="blockArc">
          <a:avLst>
            <a:gd name="adj1" fmla="val 18900000"/>
            <a:gd name="adj2" fmla="val 2700000"/>
            <a:gd name="adj3" fmla="val 50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46B3A5-FB71-4819-A7D5-5C3696A204B8}">
      <dsp:nvSpPr>
        <dsp:cNvPr id="0" name=""/>
        <dsp:cNvSpPr/>
      </dsp:nvSpPr>
      <dsp:spPr>
        <a:xfrm>
          <a:off x="303161" y="198896"/>
          <a:ext cx="5011711" cy="3980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950"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rPr>
            <a:t>Utility Price Models</a:t>
          </a:r>
        </a:p>
      </dsp:txBody>
      <dsp:txXfrm>
        <a:off x="303161" y="198896"/>
        <a:ext cx="5011711" cy="398047"/>
      </dsp:txXfrm>
    </dsp:sp>
    <dsp:sp modelId="{9BC96EA7-D468-4E33-9437-1387E8D9FB5C}">
      <dsp:nvSpPr>
        <dsp:cNvPr id="0" name=""/>
        <dsp:cNvSpPr/>
      </dsp:nvSpPr>
      <dsp:spPr>
        <a:xfrm>
          <a:off x="54382" y="149140"/>
          <a:ext cx="497559" cy="4975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3B8EE4-064A-4F2F-A723-CDB753444CBC}">
      <dsp:nvSpPr>
        <dsp:cNvPr id="0" name=""/>
        <dsp:cNvSpPr/>
      </dsp:nvSpPr>
      <dsp:spPr>
        <a:xfrm>
          <a:off x="588390" y="795776"/>
          <a:ext cx="4726482" cy="3980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950"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rPr>
            <a:t>Service Based Models</a:t>
          </a:r>
        </a:p>
      </dsp:txBody>
      <dsp:txXfrm>
        <a:off x="588390" y="795776"/>
        <a:ext cx="4726482" cy="398047"/>
      </dsp:txXfrm>
    </dsp:sp>
    <dsp:sp modelId="{A1AD9417-C1A5-441A-AA34-D414A9877B91}">
      <dsp:nvSpPr>
        <dsp:cNvPr id="0" name=""/>
        <dsp:cNvSpPr/>
      </dsp:nvSpPr>
      <dsp:spPr>
        <a:xfrm>
          <a:off x="339611" y="746020"/>
          <a:ext cx="497559" cy="4975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25F30D-F051-4545-B91A-61AE098DD9AF}">
      <dsp:nvSpPr>
        <dsp:cNvPr id="0" name=""/>
        <dsp:cNvSpPr/>
      </dsp:nvSpPr>
      <dsp:spPr>
        <a:xfrm>
          <a:off x="675933" y="1392656"/>
          <a:ext cx="4638939" cy="3980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950"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rPr>
            <a:t>Performance Based Models</a:t>
          </a:r>
        </a:p>
      </dsp:txBody>
      <dsp:txXfrm>
        <a:off x="675933" y="1392656"/>
        <a:ext cx="4638939" cy="398047"/>
      </dsp:txXfrm>
    </dsp:sp>
    <dsp:sp modelId="{7533861E-A00A-414F-AE0C-A993F0EC1FA6}">
      <dsp:nvSpPr>
        <dsp:cNvPr id="0" name=""/>
        <dsp:cNvSpPr/>
      </dsp:nvSpPr>
      <dsp:spPr>
        <a:xfrm>
          <a:off x="427153" y="1342900"/>
          <a:ext cx="497559" cy="4975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AB41EE-A593-4F02-8AF1-5486B85E7819}">
      <dsp:nvSpPr>
        <dsp:cNvPr id="0" name=""/>
        <dsp:cNvSpPr/>
      </dsp:nvSpPr>
      <dsp:spPr>
        <a:xfrm>
          <a:off x="588390" y="1989536"/>
          <a:ext cx="4726482" cy="3980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950"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rPr>
            <a:t>Marketing Oriented Based Models</a:t>
          </a:r>
        </a:p>
      </dsp:txBody>
      <dsp:txXfrm>
        <a:off x="588390" y="1989536"/>
        <a:ext cx="4726482" cy="398047"/>
      </dsp:txXfrm>
    </dsp:sp>
    <dsp:sp modelId="{AE1546A7-F6F0-4C7A-8510-2C43FD581184}">
      <dsp:nvSpPr>
        <dsp:cNvPr id="0" name=""/>
        <dsp:cNvSpPr/>
      </dsp:nvSpPr>
      <dsp:spPr>
        <a:xfrm>
          <a:off x="339611" y="1939780"/>
          <a:ext cx="497559" cy="4975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AD18D1-BB96-4A67-80AE-638F8262F90D}">
      <dsp:nvSpPr>
        <dsp:cNvPr id="0" name=""/>
        <dsp:cNvSpPr/>
      </dsp:nvSpPr>
      <dsp:spPr>
        <a:xfrm>
          <a:off x="303161" y="2586416"/>
          <a:ext cx="5011711" cy="39804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950"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dirty="0">
              <a:solidFill>
                <a:schemeClr val="tx1"/>
              </a:solidFill>
            </a:rPr>
            <a:t>Hybrid Models</a:t>
          </a:r>
        </a:p>
      </dsp:txBody>
      <dsp:txXfrm>
        <a:off x="303161" y="2586416"/>
        <a:ext cx="5011711" cy="398047"/>
      </dsp:txXfrm>
    </dsp:sp>
    <dsp:sp modelId="{2C5058EA-48C4-4E20-B674-71C127E3E4E3}">
      <dsp:nvSpPr>
        <dsp:cNvPr id="0" name=""/>
        <dsp:cNvSpPr/>
      </dsp:nvSpPr>
      <dsp:spPr>
        <a:xfrm>
          <a:off x="54382" y="2536660"/>
          <a:ext cx="497559" cy="4975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B2A74-5B88-47C0-805C-BC008204787A}">
      <dsp:nvSpPr>
        <dsp:cNvPr id="0" name=""/>
        <dsp:cNvSpPr/>
      </dsp:nvSpPr>
      <dsp:spPr>
        <a:xfrm>
          <a:off x="4364"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1"/>
              </a:solidFill>
            </a:rPr>
            <a:t>Operation Expense</a:t>
          </a:r>
        </a:p>
      </dsp:txBody>
      <dsp:txXfrm>
        <a:off x="4364" y="1390130"/>
        <a:ext cx="1463352" cy="1390130"/>
      </dsp:txXfrm>
    </dsp:sp>
    <dsp:sp modelId="{9BC3451F-B8AD-4F6B-8027-3DFE47A4BDE6}">
      <dsp:nvSpPr>
        <dsp:cNvPr id="0" name=""/>
        <dsp:cNvSpPr/>
      </dsp:nvSpPr>
      <dsp:spPr>
        <a:xfrm>
          <a:off x="157398" y="208519"/>
          <a:ext cx="1157283" cy="115728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B1EB92-0AE4-4844-98AF-A322D457D827}">
      <dsp:nvSpPr>
        <dsp:cNvPr id="0" name=""/>
        <dsp:cNvSpPr/>
      </dsp:nvSpPr>
      <dsp:spPr>
        <a:xfrm>
          <a:off x="1511617"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1"/>
              </a:solidFill>
            </a:rPr>
            <a:t>User Demand Flexibility</a:t>
          </a:r>
        </a:p>
      </dsp:txBody>
      <dsp:txXfrm>
        <a:off x="1511617" y="1390130"/>
        <a:ext cx="1463352" cy="1390130"/>
      </dsp:txXfrm>
    </dsp:sp>
    <dsp:sp modelId="{C6089CB3-1E80-4841-8F18-F1FEF1118DFB}">
      <dsp:nvSpPr>
        <dsp:cNvPr id="0" name=""/>
        <dsp:cNvSpPr/>
      </dsp:nvSpPr>
      <dsp:spPr>
        <a:xfrm>
          <a:off x="1664651" y="208519"/>
          <a:ext cx="1157283" cy="115728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A24912-50FE-43AF-84DF-F97854242A97}">
      <dsp:nvSpPr>
        <dsp:cNvPr id="0" name=""/>
        <dsp:cNvSpPr/>
      </dsp:nvSpPr>
      <dsp:spPr>
        <a:xfrm>
          <a:off x="3018870"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1"/>
              </a:solidFill>
            </a:rPr>
            <a:t>Price Flexibility</a:t>
          </a:r>
        </a:p>
      </dsp:txBody>
      <dsp:txXfrm>
        <a:off x="3018870" y="1390130"/>
        <a:ext cx="1463352" cy="1390130"/>
      </dsp:txXfrm>
    </dsp:sp>
    <dsp:sp modelId="{A5DB4407-9B94-4007-8976-6B9C8FD53928}">
      <dsp:nvSpPr>
        <dsp:cNvPr id="0" name=""/>
        <dsp:cNvSpPr/>
      </dsp:nvSpPr>
      <dsp:spPr>
        <a:xfrm>
          <a:off x="3171904" y="208519"/>
          <a:ext cx="1157283" cy="115728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C24A0F-A213-42B1-AB0F-AD1F8434464E}">
      <dsp:nvSpPr>
        <dsp:cNvPr id="0" name=""/>
        <dsp:cNvSpPr/>
      </dsp:nvSpPr>
      <dsp:spPr>
        <a:xfrm>
          <a:off x="4526123"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solidFill>
                <a:schemeClr val="tx1"/>
              </a:solidFill>
            </a:rPr>
            <a:t>Agility  for  Time to Market</a:t>
          </a:r>
        </a:p>
      </dsp:txBody>
      <dsp:txXfrm>
        <a:off x="4526123" y="1390130"/>
        <a:ext cx="1463352" cy="1390130"/>
      </dsp:txXfrm>
    </dsp:sp>
    <dsp:sp modelId="{FEEA8201-3698-4E93-B952-9C6C3FCC0119}">
      <dsp:nvSpPr>
        <dsp:cNvPr id="0" name=""/>
        <dsp:cNvSpPr/>
      </dsp:nvSpPr>
      <dsp:spPr>
        <a:xfrm>
          <a:off x="4679158" y="208519"/>
          <a:ext cx="1157283" cy="115728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B264F5-7DF3-481E-A7B7-12CE73A74B59}">
      <dsp:nvSpPr>
        <dsp:cNvPr id="0" name=""/>
        <dsp:cNvSpPr/>
      </dsp:nvSpPr>
      <dsp:spPr>
        <a:xfrm>
          <a:off x="6033376"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1"/>
              </a:solidFill>
            </a:rPr>
            <a:t>Location Flexibility</a:t>
          </a:r>
        </a:p>
      </dsp:txBody>
      <dsp:txXfrm>
        <a:off x="6033376" y="1390130"/>
        <a:ext cx="1463352" cy="1390130"/>
      </dsp:txXfrm>
    </dsp:sp>
    <dsp:sp modelId="{148D4816-AA5E-4715-8D43-CC44AA09B0CF}">
      <dsp:nvSpPr>
        <dsp:cNvPr id="0" name=""/>
        <dsp:cNvSpPr/>
      </dsp:nvSpPr>
      <dsp:spPr>
        <a:xfrm>
          <a:off x="6186411" y="208519"/>
          <a:ext cx="1157283" cy="115728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91844F-143B-45B1-A214-29188287BD93}">
      <dsp:nvSpPr>
        <dsp:cNvPr id="0" name=""/>
        <dsp:cNvSpPr/>
      </dsp:nvSpPr>
      <dsp:spPr>
        <a:xfrm>
          <a:off x="7540629"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a:solidFill>
                <a:schemeClr val="tx1"/>
              </a:solidFill>
            </a:rPr>
            <a:t>Asset Optimization</a:t>
          </a:r>
        </a:p>
      </dsp:txBody>
      <dsp:txXfrm>
        <a:off x="7540629" y="1390130"/>
        <a:ext cx="1463352" cy="1390130"/>
      </dsp:txXfrm>
    </dsp:sp>
    <dsp:sp modelId="{A1490BC5-96D4-417D-83EA-FD4774D7F326}">
      <dsp:nvSpPr>
        <dsp:cNvPr id="0" name=""/>
        <dsp:cNvSpPr/>
      </dsp:nvSpPr>
      <dsp:spPr>
        <a:xfrm>
          <a:off x="7693664" y="208519"/>
          <a:ext cx="1157283" cy="1157283"/>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50B651-4D1A-45FA-A9D5-BC3939B31647}">
      <dsp:nvSpPr>
        <dsp:cNvPr id="0" name=""/>
        <dsp:cNvSpPr/>
      </dsp:nvSpPr>
      <dsp:spPr>
        <a:xfrm>
          <a:off x="9047883" y="0"/>
          <a:ext cx="1463352" cy="3475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1"/>
              </a:solidFill>
            </a:rPr>
            <a:t>Profit Margin</a:t>
          </a:r>
        </a:p>
      </dsp:txBody>
      <dsp:txXfrm>
        <a:off x="9047883" y="1390130"/>
        <a:ext cx="1463352" cy="1390130"/>
      </dsp:txXfrm>
    </dsp:sp>
    <dsp:sp modelId="{855E6449-52E1-4AD2-8FD0-E6FBBE4D2D7F}">
      <dsp:nvSpPr>
        <dsp:cNvPr id="0" name=""/>
        <dsp:cNvSpPr/>
      </dsp:nvSpPr>
      <dsp:spPr>
        <a:xfrm>
          <a:off x="9200917" y="208519"/>
          <a:ext cx="1157283" cy="1157283"/>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CB88DE-FEB8-4016-ACA9-0DA0EE5F6EC6}">
      <dsp:nvSpPr>
        <dsp:cNvPr id="0" name=""/>
        <dsp:cNvSpPr/>
      </dsp:nvSpPr>
      <dsp:spPr>
        <a:xfrm>
          <a:off x="420623" y="2780261"/>
          <a:ext cx="9674352" cy="521299"/>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5F9ED-4584-4525-9638-6E15638571F3}">
      <dsp:nvSpPr>
        <dsp:cNvPr id="0" name=""/>
        <dsp:cNvSpPr/>
      </dsp:nvSpPr>
      <dsp:spPr>
        <a:xfrm>
          <a:off x="-2835512" y="-437020"/>
          <a:ext cx="3383460" cy="3383460"/>
        </a:xfrm>
        <a:prstGeom prst="blockArc">
          <a:avLst>
            <a:gd name="adj1" fmla="val 18900000"/>
            <a:gd name="adj2" fmla="val 2700000"/>
            <a:gd name="adj3" fmla="val 63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46B3A5-FB71-4819-A7D5-5C3696A204B8}">
      <dsp:nvSpPr>
        <dsp:cNvPr id="0" name=""/>
        <dsp:cNvSpPr/>
      </dsp:nvSpPr>
      <dsp:spPr>
        <a:xfrm>
          <a:off x="240885" y="156788"/>
          <a:ext cx="4113888" cy="313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061"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tx1"/>
              </a:solidFill>
            </a:rPr>
            <a:t>Utility Price Models</a:t>
          </a:r>
        </a:p>
      </dsp:txBody>
      <dsp:txXfrm>
        <a:off x="240885" y="156788"/>
        <a:ext cx="4113888" cy="313777"/>
      </dsp:txXfrm>
    </dsp:sp>
    <dsp:sp modelId="{9BC96EA7-D468-4E33-9437-1387E8D9FB5C}">
      <dsp:nvSpPr>
        <dsp:cNvPr id="0" name=""/>
        <dsp:cNvSpPr/>
      </dsp:nvSpPr>
      <dsp:spPr>
        <a:xfrm>
          <a:off x="44774" y="117566"/>
          <a:ext cx="392222" cy="3922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3B8EE4-064A-4F2F-A723-CDB753444CBC}">
      <dsp:nvSpPr>
        <dsp:cNvPr id="0" name=""/>
        <dsp:cNvSpPr/>
      </dsp:nvSpPr>
      <dsp:spPr>
        <a:xfrm>
          <a:off x="465729" y="627304"/>
          <a:ext cx="3889044" cy="313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061"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tx1"/>
              </a:solidFill>
            </a:rPr>
            <a:t>Service Based Models</a:t>
          </a:r>
        </a:p>
      </dsp:txBody>
      <dsp:txXfrm>
        <a:off x="465729" y="627304"/>
        <a:ext cx="3889044" cy="313777"/>
      </dsp:txXfrm>
    </dsp:sp>
    <dsp:sp modelId="{A1AD9417-C1A5-441A-AA34-D414A9877B91}">
      <dsp:nvSpPr>
        <dsp:cNvPr id="0" name=""/>
        <dsp:cNvSpPr/>
      </dsp:nvSpPr>
      <dsp:spPr>
        <a:xfrm>
          <a:off x="269618" y="588082"/>
          <a:ext cx="392222" cy="3922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25F30D-F051-4545-B91A-61AE098DD9AF}">
      <dsp:nvSpPr>
        <dsp:cNvPr id="0" name=""/>
        <dsp:cNvSpPr/>
      </dsp:nvSpPr>
      <dsp:spPr>
        <a:xfrm>
          <a:off x="534738" y="1097821"/>
          <a:ext cx="3820035" cy="313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061"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tx1"/>
              </a:solidFill>
            </a:rPr>
            <a:t>Performance Based Models</a:t>
          </a:r>
        </a:p>
      </dsp:txBody>
      <dsp:txXfrm>
        <a:off x="534738" y="1097821"/>
        <a:ext cx="3820035" cy="313777"/>
      </dsp:txXfrm>
    </dsp:sp>
    <dsp:sp modelId="{7533861E-A00A-414F-AE0C-A993F0EC1FA6}">
      <dsp:nvSpPr>
        <dsp:cNvPr id="0" name=""/>
        <dsp:cNvSpPr/>
      </dsp:nvSpPr>
      <dsp:spPr>
        <a:xfrm>
          <a:off x="338627" y="1058598"/>
          <a:ext cx="392222" cy="3922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AB41EE-A593-4F02-8AF1-5486B85E7819}">
      <dsp:nvSpPr>
        <dsp:cNvPr id="0" name=""/>
        <dsp:cNvSpPr/>
      </dsp:nvSpPr>
      <dsp:spPr>
        <a:xfrm>
          <a:off x="465729" y="1568337"/>
          <a:ext cx="3889044" cy="313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061"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tx1"/>
              </a:solidFill>
            </a:rPr>
            <a:t>Marketing Oriented Based Models</a:t>
          </a:r>
        </a:p>
      </dsp:txBody>
      <dsp:txXfrm>
        <a:off x="465729" y="1568337"/>
        <a:ext cx="3889044" cy="313777"/>
      </dsp:txXfrm>
    </dsp:sp>
    <dsp:sp modelId="{AE1546A7-F6F0-4C7A-8510-2C43FD581184}">
      <dsp:nvSpPr>
        <dsp:cNvPr id="0" name=""/>
        <dsp:cNvSpPr/>
      </dsp:nvSpPr>
      <dsp:spPr>
        <a:xfrm>
          <a:off x="269618" y="1529115"/>
          <a:ext cx="392222" cy="3922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AD18D1-BB96-4A67-80AE-638F8262F90D}">
      <dsp:nvSpPr>
        <dsp:cNvPr id="0" name=""/>
        <dsp:cNvSpPr/>
      </dsp:nvSpPr>
      <dsp:spPr>
        <a:xfrm>
          <a:off x="240885" y="2038853"/>
          <a:ext cx="4113888" cy="313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9061" tIns="40640" rIns="40640" bIns="40640" numCol="1" spcCol="1270" anchor="ctr" anchorCtr="0">
          <a:noAutofit/>
        </a:bodyPr>
        <a:lstStyle/>
        <a:p>
          <a:pPr marL="0" lvl="0" indent="0" algn="l" defTabSz="711200" rtl="0">
            <a:lnSpc>
              <a:spcPct val="90000"/>
            </a:lnSpc>
            <a:spcBef>
              <a:spcPct val="0"/>
            </a:spcBef>
            <a:spcAft>
              <a:spcPct val="35000"/>
            </a:spcAft>
            <a:buNone/>
          </a:pPr>
          <a:r>
            <a:rPr lang="en-US" sz="1600" kern="1200" dirty="0">
              <a:solidFill>
                <a:schemeClr val="tx1"/>
              </a:solidFill>
            </a:rPr>
            <a:t>Hybrid Models</a:t>
          </a:r>
        </a:p>
      </dsp:txBody>
      <dsp:txXfrm>
        <a:off x="240885" y="2038853"/>
        <a:ext cx="4113888" cy="313777"/>
      </dsp:txXfrm>
    </dsp:sp>
    <dsp:sp modelId="{2C5058EA-48C4-4E20-B674-71C127E3E4E3}">
      <dsp:nvSpPr>
        <dsp:cNvPr id="0" name=""/>
        <dsp:cNvSpPr/>
      </dsp:nvSpPr>
      <dsp:spPr>
        <a:xfrm>
          <a:off x="44774" y="1999631"/>
          <a:ext cx="392222" cy="39222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B0A31-45AE-4C37-8A8B-9C2C428E6364}" type="datetimeFigureOut">
              <a:rPr lang="en-US" smtClean="0"/>
              <a:t>5/8/2023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6D32D-E2C3-450F-973B-61F1E4E883CF}" type="slidenum">
              <a:rPr lang="en-US" smtClean="0"/>
              <a:t>‹#›</a:t>
            </a:fld>
            <a:endParaRPr lang="en-US"/>
          </a:p>
        </p:txBody>
      </p:sp>
    </p:spTree>
    <p:extLst>
      <p:ext uri="{BB962C8B-B14F-4D97-AF65-F5344CB8AC3E}">
        <p14:creationId xmlns:p14="http://schemas.microsoft.com/office/powerpoint/2010/main" val="2517967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CC6AA2D-A23B-4E2A-9B77-768C62C15CF4}" type="slidenum">
              <a:rPr lang="en-US" smtClean="0"/>
              <a:t>2</a:t>
            </a:fld>
            <a:endParaRPr lang="en-US"/>
          </a:p>
        </p:txBody>
      </p:sp>
    </p:spTree>
    <p:extLst>
      <p:ext uri="{BB962C8B-B14F-4D97-AF65-F5344CB8AC3E}">
        <p14:creationId xmlns:p14="http://schemas.microsoft.com/office/powerpoint/2010/main" val="546811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CC6AA2D-A23B-4E2A-9B77-768C62C15CF4}" type="slidenum">
              <a:rPr lang="en-US" smtClean="0"/>
              <a:t>30</a:t>
            </a:fld>
            <a:endParaRPr lang="en-US"/>
          </a:p>
        </p:txBody>
      </p:sp>
    </p:spTree>
    <p:extLst>
      <p:ext uri="{BB962C8B-B14F-4D97-AF65-F5344CB8AC3E}">
        <p14:creationId xmlns:p14="http://schemas.microsoft.com/office/powerpoint/2010/main" val="1091189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Pay-as-you-go</a:t>
            </a:r>
          </a:p>
          <a:p>
            <a:r>
              <a:rPr lang="en-US" dirty="0"/>
              <a:t>Pay-as-you-go allows you to easily adapt to changing business needs without overcommitting budgets and improving your responsiveness to changes. With a pay-as-you-go model, you can adapt your business depending on need and not on forecasts, reducing the risk of overprovisioning or missing capacity.</a:t>
            </a:r>
          </a:p>
        </p:txBody>
      </p:sp>
      <p:sp>
        <p:nvSpPr>
          <p:cNvPr id="4" name="Slide Number Placeholder 3"/>
          <p:cNvSpPr>
            <a:spLocks noGrp="1"/>
          </p:cNvSpPr>
          <p:nvPr>
            <p:ph type="sldNum" sz="quarter" idx="10"/>
          </p:nvPr>
        </p:nvSpPr>
        <p:spPr/>
        <p:txBody>
          <a:bodyPr/>
          <a:lstStyle/>
          <a:p>
            <a:fld id="{34A6D32D-E2C3-450F-973B-61F1E4E883CF}" type="slidenum">
              <a:rPr lang="en-US" smtClean="0"/>
              <a:t>33</a:t>
            </a:fld>
            <a:endParaRPr lang="en-US"/>
          </a:p>
        </p:txBody>
      </p:sp>
    </p:spTree>
    <p:extLst>
      <p:ext uri="{BB962C8B-B14F-4D97-AF65-F5344CB8AC3E}">
        <p14:creationId xmlns:p14="http://schemas.microsoft.com/office/powerpoint/2010/main" val="3939426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AWS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Pay less by using more ( volume based)</a:t>
            </a:r>
          </a:p>
          <a:p>
            <a:r>
              <a:rPr lang="en-US" sz="1200" b="0" i="0" kern="1200" dirty="0">
                <a:solidFill>
                  <a:schemeClr val="tx1"/>
                </a:solidFill>
                <a:effectLst/>
                <a:latin typeface="+mn-lt"/>
                <a:ea typeface="+mn-ea"/>
                <a:cs typeface="+mn-cs"/>
              </a:rPr>
              <a:t>With AWS, you can get volume based discounts and realize important savings as your usage increases. For services such as S3, pricing is tiered, meaning the more you use, the less you pay per GB. AWS also gives you options to acquire services that help you address your business needs.</a:t>
            </a:r>
          </a:p>
          <a:p>
            <a:endParaRPr lang="en-US" dirty="0"/>
          </a:p>
          <a:p>
            <a:endParaRPr lang="en-US" dirty="0"/>
          </a:p>
          <a:p>
            <a:r>
              <a:rPr lang="en-US" dirty="0"/>
              <a:t>AWS Save when you commit ( Tiered)</a:t>
            </a:r>
          </a:p>
          <a:p>
            <a:r>
              <a:rPr lang="en-US" dirty="0"/>
              <a:t>For AWS Compute and AWS Machine Learning, Savings Plans offer savings over On-Demand in exchange for a commitment to use a specific amount (measured in $/hour) of an AWS service or a category of services, for a one- or three-year period.</a:t>
            </a:r>
          </a:p>
        </p:txBody>
      </p:sp>
      <p:sp>
        <p:nvSpPr>
          <p:cNvPr id="4" name="Slide Number Placeholder 3"/>
          <p:cNvSpPr>
            <a:spLocks noGrp="1"/>
          </p:cNvSpPr>
          <p:nvPr>
            <p:ph type="sldNum" sz="quarter" idx="10"/>
          </p:nvPr>
        </p:nvSpPr>
        <p:spPr/>
        <p:txBody>
          <a:bodyPr/>
          <a:lstStyle/>
          <a:p>
            <a:fld id="{34A6D32D-E2C3-450F-973B-61F1E4E883CF}" type="slidenum">
              <a:rPr lang="en-US" smtClean="0"/>
              <a:t>36</a:t>
            </a:fld>
            <a:endParaRPr lang="en-US"/>
          </a:p>
        </p:txBody>
      </p:sp>
    </p:spTree>
    <p:extLst>
      <p:ext uri="{BB962C8B-B14F-4D97-AF65-F5344CB8AC3E}">
        <p14:creationId xmlns:p14="http://schemas.microsoft.com/office/powerpoint/2010/main" val="3759380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Opportunity cost : </a:t>
            </a:r>
            <a:r>
              <a:rPr lang="en-US" sz="1200" b="0" i="0" kern="1200" dirty="0">
                <a:solidFill>
                  <a:schemeClr val="tx1"/>
                </a:solidFill>
                <a:effectLst/>
                <a:latin typeface="+mn-lt"/>
                <a:ea typeface="+mn-ea"/>
                <a:cs typeface="+mn-cs"/>
              </a:rPr>
              <a:t>the loss of potential gain from other alternatives when one alternative is chosen.</a:t>
            </a:r>
          </a:p>
          <a:p>
            <a:r>
              <a:rPr lang="en-US" dirty="0"/>
              <a:t>Opportunity lost</a:t>
            </a:r>
            <a:r>
              <a:rPr lang="en-US" baseline="0" dirty="0"/>
              <a:t> : </a:t>
            </a:r>
            <a:r>
              <a:rPr lang="en-US" dirty="0"/>
              <a:t>The value of a lost chance or a potential profit that was not realized because a course of action was taken that did not permit the investor to obtain that profit.</a:t>
            </a:r>
          </a:p>
        </p:txBody>
      </p:sp>
      <p:sp>
        <p:nvSpPr>
          <p:cNvPr id="4" name="Slide Number Placeholder 3"/>
          <p:cNvSpPr>
            <a:spLocks noGrp="1"/>
          </p:cNvSpPr>
          <p:nvPr>
            <p:ph type="sldNum" sz="quarter" idx="10"/>
          </p:nvPr>
        </p:nvSpPr>
        <p:spPr/>
        <p:txBody>
          <a:bodyPr/>
          <a:lstStyle/>
          <a:p>
            <a:fld id="{34A6D32D-E2C3-450F-973B-61F1E4E883CF}" type="slidenum">
              <a:rPr lang="en-US" smtClean="0"/>
              <a:t>44</a:t>
            </a:fld>
            <a:endParaRPr lang="en-US"/>
          </a:p>
        </p:txBody>
      </p:sp>
    </p:spTree>
    <p:extLst>
      <p:ext uri="{BB962C8B-B14F-4D97-AF65-F5344CB8AC3E}">
        <p14:creationId xmlns:p14="http://schemas.microsoft.com/office/powerpoint/2010/main" val="310513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A6D32D-E2C3-450F-973B-61F1E4E883CF}" type="slidenum">
              <a:rPr lang="en-US" smtClean="0"/>
              <a:t>49</a:t>
            </a:fld>
            <a:endParaRPr lang="en-US"/>
          </a:p>
        </p:txBody>
      </p:sp>
    </p:spTree>
    <p:extLst>
      <p:ext uri="{BB962C8B-B14F-4D97-AF65-F5344CB8AC3E}">
        <p14:creationId xmlns:p14="http://schemas.microsoft.com/office/powerpoint/2010/main" val="33115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CC6AA2D-A23B-4E2A-9B77-768C62C15CF4}" type="slidenum">
              <a:rPr lang="en-US" smtClean="0"/>
              <a:t>52</a:t>
            </a:fld>
            <a:endParaRPr lang="en-US"/>
          </a:p>
        </p:txBody>
      </p:sp>
    </p:spTree>
    <p:extLst>
      <p:ext uri="{BB962C8B-B14F-4D97-AF65-F5344CB8AC3E}">
        <p14:creationId xmlns:p14="http://schemas.microsoft.com/office/powerpoint/2010/main" val="2376087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C095D6C-DCF4-405D-97A6-40DD7AE8D8C2}" type="datetime1">
              <a:rPr lang="en-US" smtClean="0"/>
              <a:t>5/8/2023</a:t>
            </a:fld>
            <a:endParaRPr lang="en-US"/>
          </a:p>
        </p:txBody>
      </p:sp>
      <p:sp>
        <p:nvSpPr>
          <p:cNvPr id="5" name="Footer Placeholder 4"/>
          <p:cNvSpPr>
            <a:spLocks noGrp="1"/>
          </p:cNvSpPr>
          <p:nvPr>
            <p:ph type="ftr" sz="quarter" idx="11"/>
          </p:nvPr>
        </p:nvSpPr>
        <p:spPr/>
        <p:txBody>
          <a:bodyPr/>
          <a:lstStyle/>
          <a:p>
            <a:r>
              <a:rPr lang="en-US"/>
              <a:t>Cloud Foundations </a:t>
            </a:r>
          </a:p>
        </p:txBody>
      </p:sp>
      <p:sp>
        <p:nvSpPr>
          <p:cNvPr id="6" name="Slide Number Placeholder 5"/>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2765777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2CBD96-C819-4367-B34B-4163B23D6111}" type="datetime1">
              <a:rPr lang="en-US" smtClean="0"/>
              <a:t>5/8/2023</a:t>
            </a:fld>
            <a:endParaRPr lang="en-US"/>
          </a:p>
        </p:txBody>
      </p:sp>
      <p:sp>
        <p:nvSpPr>
          <p:cNvPr id="5" name="Footer Placeholder 4"/>
          <p:cNvSpPr>
            <a:spLocks noGrp="1"/>
          </p:cNvSpPr>
          <p:nvPr>
            <p:ph type="ftr" sz="quarter" idx="11"/>
          </p:nvPr>
        </p:nvSpPr>
        <p:spPr/>
        <p:txBody>
          <a:bodyPr/>
          <a:lstStyle/>
          <a:p>
            <a:r>
              <a:rPr lang="en-US"/>
              <a:t>Cloud Foundations </a:t>
            </a:r>
          </a:p>
        </p:txBody>
      </p:sp>
      <p:sp>
        <p:nvSpPr>
          <p:cNvPr id="6" name="Slide Number Placeholder 5"/>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357936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05D68D-5077-4E0F-888E-EA7CFDB0F072}" type="datetime1">
              <a:rPr lang="en-US" smtClean="0"/>
              <a:t>5/8/2023</a:t>
            </a:fld>
            <a:endParaRPr lang="en-US"/>
          </a:p>
        </p:txBody>
      </p:sp>
      <p:sp>
        <p:nvSpPr>
          <p:cNvPr id="5" name="Footer Placeholder 4"/>
          <p:cNvSpPr>
            <a:spLocks noGrp="1"/>
          </p:cNvSpPr>
          <p:nvPr>
            <p:ph type="ftr" sz="quarter" idx="11"/>
          </p:nvPr>
        </p:nvSpPr>
        <p:spPr/>
        <p:txBody>
          <a:bodyPr/>
          <a:lstStyle/>
          <a:p>
            <a:r>
              <a:rPr lang="en-US"/>
              <a:t>Cloud Foundations </a:t>
            </a:r>
          </a:p>
        </p:txBody>
      </p:sp>
      <p:sp>
        <p:nvSpPr>
          <p:cNvPr id="6" name="Slide Number Placeholder 5"/>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154856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A73DF8-0A48-4C13-A07C-DC12D97FF503}" type="datetime1">
              <a:rPr lang="en-US" smtClean="0"/>
              <a:t>5/8/2023</a:t>
            </a:fld>
            <a:endParaRPr lang="en-US"/>
          </a:p>
        </p:txBody>
      </p:sp>
      <p:sp>
        <p:nvSpPr>
          <p:cNvPr id="5" name="Footer Placeholder 4"/>
          <p:cNvSpPr>
            <a:spLocks noGrp="1"/>
          </p:cNvSpPr>
          <p:nvPr>
            <p:ph type="ftr" sz="quarter" idx="11"/>
          </p:nvPr>
        </p:nvSpPr>
        <p:spPr/>
        <p:txBody>
          <a:bodyPr/>
          <a:lstStyle/>
          <a:p>
            <a:r>
              <a:rPr lang="en-US"/>
              <a:t>Cloud Foundations </a:t>
            </a:r>
          </a:p>
        </p:txBody>
      </p:sp>
      <p:sp>
        <p:nvSpPr>
          <p:cNvPr id="6" name="Slide Number Placeholder 5"/>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357158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4AA94F-A0EB-45E1-9163-F6CF3BCE5AF4}" type="datetime1">
              <a:rPr lang="en-US" smtClean="0"/>
              <a:t>5/8/2023</a:t>
            </a:fld>
            <a:endParaRPr lang="en-US"/>
          </a:p>
        </p:txBody>
      </p:sp>
      <p:sp>
        <p:nvSpPr>
          <p:cNvPr id="5" name="Footer Placeholder 4"/>
          <p:cNvSpPr>
            <a:spLocks noGrp="1"/>
          </p:cNvSpPr>
          <p:nvPr>
            <p:ph type="ftr" sz="quarter" idx="11"/>
          </p:nvPr>
        </p:nvSpPr>
        <p:spPr/>
        <p:txBody>
          <a:bodyPr/>
          <a:lstStyle/>
          <a:p>
            <a:r>
              <a:rPr lang="en-US"/>
              <a:t>Cloud Foundations </a:t>
            </a:r>
          </a:p>
        </p:txBody>
      </p:sp>
      <p:sp>
        <p:nvSpPr>
          <p:cNvPr id="6" name="Slide Number Placeholder 5"/>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473534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4F841E-D61B-4D1C-9D88-939B0A24BB0E}" type="datetime1">
              <a:rPr lang="en-US" smtClean="0"/>
              <a:t>5/8/2023</a:t>
            </a:fld>
            <a:endParaRPr lang="en-US"/>
          </a:p>
        </p:txBody>
      </p:sp>
      <p:sp>
        <p:nvSpPr>
          <p:cNvPr id="6" name="Footer Placeholder 5"/>
          <p:cNvSpPr>
            <a:spLocks noGrp="1"/>
          </p:cNvSpPr>
          <p:nvPr>
            <p:ph type="ftr" sz="quarter" idx="11"/>
          </p:nvPr>
        </p:nvSpPr>
        <p:spPr/>
        <p:txBody>
          <a:bodyPr/>
          <a:lstStyle/>
          <a:p>
            <a:r>
              <a:rPr lang="en-US"/>
              <a:t>Cloud Foundations </a:t>
            </a:r>
          </a:p>
        </p:txBody>
      </p:sp>
      <p:sp>
        <p:nvSpPr>
          <p:cNvPr id="7" name="Slide Number Placeholder 6"/>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235203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CE1DE0-0A4A-49CA-8E69-1E5A5F4736CF}" type="datetime1">
              <a:rPr lang="en-US" smtClean="0"/>
              <a:t>5/8/2023</a:t>
            </a:fld>
            <a:endParaRPr lang="en-US"/>
          </a:p>
        </p:txBody>
      </p:sp>
      <p:sp>
        <p:nvSpPr>
          <p:cNvPr id="8" name="Footer Placeholder 7"/>
          <p:cNvSpPr>
            <a:spLocks noGrp="1"/>
          </p:cNvSpPr>
          <p:nvPr>
            <p:ph type="ftr" sz="quarter" idx="11"/>
          </p:nvPr>
        </p:nvSpPr>
        <p:spPr/>
        <p:txBody>
          <a:bodyPr/>
          <a:lstStyle/>
          <a:p>
            <a:r>
              <a:rPr lang="en-US"/>
              <a:t>Cloud Foundations </a:t>
            </a:r>
          </a:p>
        </p:txBody>
      </p:sp>
      <p:sp>
        <p:nvSpPr>
          <p:cNvPr id="9" name="Slide Number Placeholder 8"/>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2147591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C575CD-59B0-4116-96BB-24AB4135E98F}" type="datetime1">
              <a:rPr lang="en-US" smtClean="0"/>
              <a:t>5/8/2023</a:t>
            </a:fld>
            <a:endParaRPr lang="en-US"/>
          </a:p>
        </p:txBody>
      </p:sp>
      <p:sp>
        <p:nvSpPr>
          <p:cNvPr id="4" name="Footer Placeholder 3"/>
          <p:cNvSpPr>
            <a:spLocks noGrp="1"/>
          </p:cNvSpPr>
          <p:nvPr>
            <p:ph type="ftr" sz="quarter" idx="11"/>
          </p:nvPr>
        </p:nvSpPr>
        <p:spPr/>
        <p:txBody>
          <a:bodyPr/>
          <a:lstStyle/>
          <a:p>
            <a:r>
              <a:rPr lang="en-US"/>
              <a:t>Cloud Foundations </a:t>
            </a:r>
          </a:p>
        </p:txBody>
      </p:sp>
      <p:sp>
        <p:nvSpPr>
          <p:cNvPr id="5" name="Slide Number Placeholder 4"/>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358465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59305A-E02A-4360-85A4-50EDB5E4D416}" type="datetime1">
              <a:rPr lang="en-US" smtClean="0"/>
              <a:t>5/8/2023</a:t>
            </a:fld>
            <a:endParaRPr lang="en-US"/>
          </a:p>
        </p:txBody>
      </p:sp>
      <p:sp>
        <p:nvSpPr>
          <p:cNvPr id="3" name="Footer Placeholder 2"/>
          <p:cNvSpPr>
            <a:spLocks noGrp="1"/>
          </p:cNvSpPr>
          <p:nvPr>
            <p:ph type="ftr" sz="quarter" idx="11"/>
          </p:nvPr>
        </p:nvSpPr>
        <p:spPr/>
        <p:txBody>
          <a:bodyPr/>
          <a:lstStyle/>
          <a:p>
            <a:r>
              <a:rPr lang="en-US"/>
              <a:t>Cloud Foundations </a:t>
            </a:r>
          </a:p>
        </p:txBody>
      </p:sp>
      <p:sp>
        <p:nvSpPr>
          <p:cNvPr id="4" name="Slide Number Placeholder 3"/>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1367740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EBFCF6-379F-41ED-B41B-57CFABB53C89}" type="datetime1">
              <a:rPr lang="en-US" smtClean="0"/>
              <a:t>5/8/2023</a:t>
            </a:fld>
            <a:endParaRPr lang="en-US"/>
          </a:p>
        </p:txBody>
      </p:sp>
      <p:sp>
        <p:nvSpPr>
          <p:cNvPr id="6" name="Footer Placeholder 5"/>
          <p:cNvSpPr>
            <a:spLocks noGrp="1"/>
          </p:cNvSpPr>
          <p:nvPr>
            <p:ph type="ftr" sz="quarter" idx="11"/>
          </p:nvPr>
        </p:nvSpPr>
        <p:spPr/>
        <p:txBody>
          <a:bodyPr/>
          <a:lstStyle/>
          <a:p>
            <a:r>
              <a:rPr lang="en-US"/>
              <a:t>Cloud Foundations </a:t>
            </a:r>
          </a:p>
        </p:txBody>
      </p:sp>
      <p:sp>
        <p:nvSpPr>
          <p:cNvPr id="7" name="Slide Number Placeholder 6"/>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3209276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34CADE-9333-4314-9387-87917A358541}" type="datetime1">
              <a:rPr lang="en-US" smtClean="0"/>
              <a:t>5/8/2023</a:t>
            </a:fld>
            <a:endParaRPr lang="en-US"/>
          </a:p>
        </p:txBody>
      </p:sp>
      <p:sp>
        <p:nvSpPr>
          <p:cNvPr id="6" name="Footer Placeholder 5"/>
          <p:cNvSpPr>
            <a:spLocks noGrp="1"/>
          </p:cNvSpPr>
          <p:nvPr>
            <p:ph type="ftr" sz="quarter" idx="11"/>
          </p:nvPr>
        </p:nvSpPr>
        <p:spPr/>
        <p:txBody>
          <a:bodyPr/>
          <a:lstStyle/>
          <a:p>
            <a:r>
              <a:rPr lang="en-US"/>
              <a:t>Cloud Foundations </a:t>
            </a:r>
          </a:p>
        </p:txBody>
      </p:sp>
      <p:sp>
        <p:nvSpPr>
          <p:cNvPr id="7" name="Slide Number Placeholder 6"/>
          <p:cNvSpPr>
            <a:spLocks noGrp="1"/>
          </p:cNvSpPr>
          <p:nvPr>
            <p:ph type="sldNum" sz="quarter" idx="12"/>
          </p:nvPr>
        </p:nvSpPr>
        <p:spPr/>
        <p:txBody>
          <a:bodyPr/>
          <a:lstStyle/>
          <a:p>
            <a:fld id="{CA194CA6-3A9A-4811-AD0B-303692162668}" type="slidenum">
              <a:rPr lang="en-US" smtClean="0"/>
              <a:t>‹#›</a:t>
            </a:fld>
            <a:endParaRPr lang="en-US"/>
          </a:p>
        </p:txBody>
      </p:sp>
    </p:spTree>
    <p:extLst>
      <p:ext uri="{BB962C8B-B14F-4D97-AF65-F5344CB8AC3E}">
        <p14:creationId xmlns:p14="http://schemas.microsoft.com/office/powerpoint/2010/main" val="2704416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F8D0EE-4714-4BA2-9F1A-DF9951E59BFD}" type="datetime1">
              <a:rPr lang="en-US" smtClean="0"/>
              <a:t>5/8/2023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Cloud Foundations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194CA6-3A9A-4811-AD0B-303692162668}" type="slidenum">
              <a:rPr lang="en-US" smtClean="0"/>
              <a:t>‹#›</a:t>
            </a:fld>
            <a:endParaRPr lang="en-US"/>
          </a:p>
        </p:txBody>
      </p:sp>
    </p:spTree>
    <p:extLst>
      <p:ext uri="{BB962C8B-B14F-4D97-AF65-F5344CB8AC3E}">
        <p14:creationId xmlns:p14="http://schemas.microsoft.com/office/powerpoint/2010/main" val="4022269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title" idx="4294967295"/>
          </p:nvPr>
        </p:nvSpPr>
        <p:spPr>
          <a:xfrm>
            <a:off x="1420813" y="869950"/>
            <a:ext cx="9144000" cy="1416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400" b="0" i="0" u="none" strike="noStrike" kern="1200" cap="none" spc="0" normalizeH="0" baseline="0" noProof="0" dirty="0">
                <a:ln>
                  <a:noFill/>
                </a:ln>
                <a:solidFill>
                  <a:schemeClr val="accent6">
                    <a:lumMod val="50000"/>
                  </a:schemeClr>
                </a:solidFill>
                <a:effectLst/>
                <a:uLnTx/>
                <a:uFillTx/>
                <a:latin typeface="+mn-lt"/>
                <a:ea typeface="+mn-ea"/>
                <a:cs typeface="+mn-cs"/>
              </a:rPr>
              <a:t>Cloud Models </a:t>
            </a:r>
          </a:p>
        </p:txBody>
      </p:sp>
      <p:pic>
        <p:nvPicPr>
          <p:cNvPr id="4" name="Picture 3" descr="Cloud computing IMG"/>
          <p:cNvPicPr>
            <a:picLocks noChangeAspect="1"/>
          </p:cNvPicPr>
          <p:nvPr/>
        </p:nvPicPr>
        <p:blipFill>
          <a:blip r:embed="rId2"/>
          <a:stretch>
            <a:fillRect/>
          </a:stretch>
        </p:blipFill>
        <p:spPr>
          <a:xfrm>
            <a:off x="1203960" y="2032462"/>
            <a:ext cx="9483436" cy="3137378"/>
          </a:xfrm>
          <a:prstGeom prst="rect">
            <a:avLst/>
          </a:prstGeom>
        </p:spPr>
      </p:pic>
      <p:sp>
        <p:nvSpPr>
          <p:cNvPr id="5" name="Rectangle 4">
            <a:extLst>
              <a:ext uri="{C183D7F6-B498-43B3-948B-1728B52AA6E4}">
                <adec:decorative xmlns:adec="http://schemas.microsoft.com/office/drawing/2017/decorative" val="1"/>
              </a:ext>
            </a:extLst>
          </p:cNvPr>
          <p:cNvSpPr/>
          <p:nvPr/>
        </p:nvSpPr>
        <p:spPr>
          <a:xfrm>
            <a:off x="0" y="6501384"/>
            <a:ext cx="12192000" cy="35661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946849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2993292"/>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a:t>
            </a:r>
          </a:p>
        </p:txBody>
      </p:sp>
      <p:sp>
        <p:nvSpPr>
          <p:cNvPr id="5" name="Rectangle 4">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278191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descr="Cloud Service Models"/>
          <p:cNvGraphicFramePr>
            <a:graphicFrameLocks noGrp="1"/>
          </p:cNvGraphicFramePr>
          <p:nvPr>
            <p:ph idx="1"/>
            <p:extLst>
              <p:ext uri="{D42A27DB-BD31-4B8C-83A1-F6EECF244321}">
                <p14:modId xmlns:p14="http://schemas.microsoft.com/office/powerpoint/2010/main" val="1114056655"/>
              </p:ext>
            </p:extLst>
          </p:nvPr>
        </p:nvGraphicFramePr>
        <p:xfrm>
          <a:off x="2040276" y="1815351"/>
          <a:ext cx="692906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a:t>
            </a: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050953" y="1"/>
            <a:ext cx="1141047" cy="977564"/>
          </a:xfrm>
          <a:prstGeom prst="rect">
            <a:avLst/>
          </a:prstGeom>
        </p:spPr>
      </p:pic>
    </p:spTree>
    <p:extLst>
      <p:ext uri="{BB962C8B-B14F-4D97-AF65-F5344CB8AC3E}">
        <p14:creationId xmlns:p14="http://schemas.microsoft.com/office/powerpoint/2010/main" val="242029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08169436"/>
              </p:ext>
            </p:extLst>
          </p:nvPr>
        </p:nvGraphicFramePr>
        <p:xfrm>
          <a:off x="1027415" y="1593137"/>
          <a:ext cx="9437385" cy="47451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a:t>
            </a: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38200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Not Standards Broker Solutions diagram"/>
          <p:cNvGraphicFramePr/>
          <p:nvPr>
            <p:extLst>
              <p:ext uri="{D42A27DB-BD31-4B8C-83A1-F6EECF244321}">
                <p14:modId xmlns:p14="http://schemas.microsoft.com/office/powerpoint/2010/main" val="3870369441"/>
              </p:ext>
            </p:extLst>
          </p:nvPr>
        </p:nvGraphicFramePr>
        <p:xfrm>
          <a:off x="1027415" y="1593137"/>
          <a:ext cx="8897421" cy="476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Straight Connector 5">
            <a:extLst>
              <a:ext uri="{C183D7F6-B498-43B3-948B-1728B52AA6E4}">
                <adec:decorative xmlns:adec="http://schemas.microsoft.com/office/drawing/2017/decorative" val="1"/>
              </a:ext>
            </a:extLst>
          </p:cNvPr>
          <p:cNvCxnSpPr/>
          <p:nvPr/>
        </p:nvCxnSpPr>
        <p:spPr>
          <a:xfrm flipH="1">
            <a:off x="1294544" y="1756881"/>
            <a:ext cx="8373438" cy="427404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Straight Connector 7">
            <a:extLst>
              <a:ext uri="{C183D7F6-B498-43B3-948B-1728B52AA6E4}">
                <adec:decorative xmlns:adec="http://schemas.microsoft.com/office/drawing/2017/decorative" val="1"/>
              </a:ext>
            </a:extLst>
          </p:cNvPr>
          <p:cNvCxnSpPr/>
          <p:nvPr/>
        </p:nvCxnSpPr>
        <p:spPr>
          <a:xfrm>
            <a:off x="1592494" y="1756881"/>
            <a:ext cx="8209052" cy="4274049"/>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a:t>
            </a: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307064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descr="Traditional Computing Models"/>
          <p:cNvSpPr/>
          <p:nvPr/>
        </p:nvSpPr>
        <p:spPr>
          <a:xfrm>
            <a:off x="3543300" y="1625600"/>
            <a:ext cx="5537200" cy="4724400"/>
          </a:xfrm>
          <a:prstGeom prst="rect">
            <a:avLst/>
          </a:prstGeom>
          <a:pattFill prst="pct10">
            <a:fgClr>
              <a:schemeClr val="accent1"/>
            </a:fgClr>
            <a:bgClr>
              <a:schemeClr val="bg1"/>
            </a:bgClr>
          </a:patt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059611" y="2044022"/>
            <a:ext cx="2181225" cy="3448050"/>
          </a:xfrm>
          <a:prstGeom prst="rect">
            <a:avLst/>
          </a:prstGeom>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10852" y="2806022"/>
            <a:ext cx="1571625" cy="2686050"/>
          </a:xfrm>
          <a:prstGeom prst="rect">
            <a:avLst/>
          </a:prstGeom>
        </p:spPr>
      </p:pic>
      <p:sp>
        <p:nvSpPr>
          <p:cNvPr id="13" name="Right Bracket 12">
            <a:extLst>
              <a:ext uri="{C183D7F6-B498-43B3-948B-1728B52AA6E4}">
                <adec:decorative xmlns:adec="http://schemas.microsoft.com/office/drawing/2017/decorative" val="1"/>
              </a:ext>
            </a:extLst>
          </p:cNvPr>
          <p:cNvSpPr/>
          <p:nvPr/>
        </p:nvSpPr>
        <p:spPr>
          <a:xfrm>
            <a:off x="5691883" y="3133618"/>
            <a:ext cx="367728" cy="1993186"/>
          </a:xfrm>
          <a:prstGeom prst="rightBracket">
            <a:avLst/>
          </a:prstGeom>
          <a:ln w="349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3693132" y="1544257"/>
            <a:ext cx="1828800" cy="461665"/>
          </a:xfrm>
          <a:prstGeom prst="rect">
            <a:avLst/>
          </a:prstGeom>
          <a:noFill/>
        </p:spPr>
        <p:txBody>
          <a:bodyPr wrap="square" rtlCol="0">
            <a:spAutoFit/>
          </a:bodyPr>
          <a:lstStyle/>
          <a:p>
            <a:r>
              <a:rPr lang="en-US" sz="2400" b="1" dirty="0"/>
              <a:t>You Manage</a:t>
            </a:r>
          </a:p>
        </p:txBody>
      </p:sp>
      <p:sp>
        <p:nvSpPr>
          <p:cNvPr id="18" name="TextBox 17"/>
          <p:cNvSpPr txBox="1"/>
          <p:nvPr/>
        </p:nvSpPr>
        <p:spPr>
          <a:xfrm>
            <a:off x="3543300" y="5910494"/>
            <a:ext cx="3957264" cy="369332"/>
          </a:xfrm>
          <a:prstGeom prst="rect">
            <a:avLst/>
          </a:prstGeom>
          <a:noFill/>
        </p:spPr>
        <p:txBody>
          <a:bodyPr wrap="square" rtlCol="0">
            <a:spAutoFit/>
          </a:bodyPr>
          <a:lstStyle/>
          <a:p>
            <a:r>
              <a:rPr lang="en-US" b="1" i="1" dirty="0"/>
              <a:t>Facility needs: HVAC , Power etc.</a:t>
            </a:r>
          </a:p>
        </p:txBody>
      </p:sp>
      <p:sp>
        <p:nvSpPr>
          <p:cNvPr id="19" name="TextBox 18"/>
          <p:cNvSpPr txBox="1"/>
          <p:nvPr/>
        </p:nvSpPr>
        <p:spPr>
          <a:xfrm>
            <a:off x="4355314" y="2533037"/>
            <a:ext cx="1282700" cy="369332"/>
          </a:xfrm>
          <a:prstGeom prst="rect">
            <a:avLst/>
          </a:prstGeom>
          <a:noFill/>
        </p:spPr>
        <p:txBody>
          <a:bodyPr wrap="square" rtlCol="0">
            <a:spAutoFit/>
          </a:bodyPr>
          <a:lstStyle/>
          <a:p>
            <a:r>
              <a:rPr lang="en-US" dirty="0"/>
              <a:t>Traditional</a:t>
            </a:r>
          </a:p>
        </p:txBody>
      </p:sp>
      <p:sp>
        <p:nvSpPr>
          <p:cNvPr id="20" name="TextBox 19"/>
          <p:cNvSpPr txBox="1"/>
          <p:nvPr/>
        </p:nvSpPr>
        <p:spPr>
          <a:xfrm>
            <a:off x="6060549" y="1737512"/>
            <a:ext cx="2880030" cy="369332"/>
          </a:xfrm>
          <a:prstGeom prst="rect">
            <a:avLst/>
          </a:prstGeom>
          <a:noFill/>
        </p:spPr>
        <p:txBody>
          <a:bodyPr wrap="square" rtlCol="0">
            <a:spAutoFit/>
          </a:bodyPr>
          <a:lstStyle/>
          <a:p>
            <a:r>
              <a:rPr lang="en-US" dirty="0"/>
              <a:t>On-Promise Private Cloud</a:t>
            </a:r>
          </a:p>
        </p:txBody>
      </p:sp>
      <p:sp>
        <p:nvSpPr>
          <p:cNvPr id="11"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Traditional (or Private Cloud) Computing Models</a:t>
            </a:r>
          </a:p>
        </p:txBody>
      </p:sp>
      <p:sp>
        <p:nvSpPr>
          <p:cNvPr id="12" name="Rectangle 11">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21113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307" y="1099770"/>
            <a:ext cx="8750047" cy="4582015"/>
          </a:xfrm>
        </p:spPr>
        <p:txBody>
          <a:bodyPr>
            <a:normAutofit/>
          </a:bodyPr>
          <a:lstStyle/>
          <a:p>
            <a:r>
              <a:rPr lang="en-US" sz="2400" dirty="0"/>
              <a:t>The capability provided to the consumer is </a:t>
            </a:r>
            <a:r>
              <a:rPr lang="en-US" sz="2400" dirty="0">
                <a:solidFill>
                  <a:srgbClr val="FF0000"/>
                </a:solidFill>
              </a:rPr>
              <a:t>to provision processing, storage, networks, and other fundamental computing resources</a:t>
            </a:r>
            <a:r>
              <a:rPr lang="en-US" sz="2400" dirty="0"/>
              <a:t> where the consumer is able to deploy and run arbitrary software, which can include operating systems and applications. </a:t>
            </a:r>
          </a:p>
          <a:p>
            <a:endParaRPr lang="en-US" sz="2400" dirty="0"/>
          </a:p>
          <a:p>
            <a:r>
              <a:rPr lang="en-US" sz="2400" dirty="0"/>
              <a:t>The consumer does not manage or control the underlying cloud infrastructure but has control over operating systems, storage, and deployed applications; and possibly limited control of select networking components (e.g., host firewalls).</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021119" y="1254124"/>
            <a:ext cx="2863200" cy="4829176"/>
          </a:xfrm>
          <a:prstGeom prst="rect">
            <a:avLst/>
          </a:prstGeom>
        </p:spPr>
      </p:pic>
      <p:sp>
        <p:nvSpPr>
          <p:cNvPr id="6"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Cloud Service  Models : </a:t>
            </a:r>
            <a:r>
              <a:rPr kumimoji="0" lang="en-US" sz="4400" b="0" i="0" u="none" strike="noStrike" kern="1200" cap="none" spc="0" normalizeH="0" baseline="0" noProof="0" dirty="0">
                <a:ln>
                  <a:noFill/>
                </a:ln>
                <a:effectLst/>
                <a:uLnTx/>
                <a:uFillTx/>
                <a:latin typeface="+mj-lt"/>
                <a:ea typeface="+mj-ea"/>
                <a:cs typeface="+mj-cs"/>
              </a:rPr>
              <a:t>Infrastructure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8" name="Rectangle 7">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3312970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6390" y="1065014"/>
            <a:ext cx="10278410" cy="5374863"/>
          </a:xfrm>
        </p:spPr>
        <p:txBody>
          <a:bodyPr>
            <a:normAutofit lnSpcReduction="10000"/>
          </a:bodyPr>
          <a:lstStyle/>
          <a:p>
            <a:pPr marL="0" indent="0">
              <a:buNone/>
            </a:pPr>
            <a:r>
              <a:rPr lang="en-US" sz="2200" b="1" i="1" dirty="0"/>
              <a:t>Benefits of IaaS</a:t>
            </a:r>
          </a:p>
          <a:p>
            <a:pPr marL="0" indent="0">
              <a:buNone/>
            </a:pPr>
            <a:endParaRPr lang="en-US" sz="2200" b="1" i="1" dirty="0"/>
          </a:p>
          <a:p>
            <a:r>
              <a:rPr lang="en-US" sz="2200" b="1" dirty="0"/>
              <a:t>Cost effectiveness:</a:t>
            </a:r>
            <a:r>
              <a:rPr lang="en-US" sz="2200" dirty="0"/>
              <a:t> Instead of companies having to spend a bunch of money on IT infrastructure or hardware to house their data, they can use the IaaS platform to develop and access their applications and data. Most importantly, they pay as they go, which this leads to a significant reduction in costs as organizations pay only for the services they need..</a:t>
            </a:r>
          </a:p>
          <a:p>
            <a:r>
              <a:rPr lang="en-US" sz="2200" b="1" dirty="0"/>
              <a:t>Versatility:</a:t>
            </a:r>
            <a:r>
              <a:rPr lang="en-US" sz="2200" dirty="0"/>
              <a:t> Since users can access their IaaS platforms through an internet connection, it makes accessing their applications and data easier. It also gives companies collaboration tools when they work with satellite offices or employees around the world.</a:t>
            </a:r>
          </a:p>
          <a:p>
            <a:r>
              <a:rPr lang="en-US" sz="2200" b="1" dirty="0"/>
              <a:t>Sustainability:</a:t>
            </a:r>
            <a:r>
              <a:rPr lang="en-US" sz="2200" dirty="0"/>
              <a:t> For environmentally minded businesses, IaaS platforms represent the best solution. Since companies can access everything virtually, it reduces carbon emissions, especially when compared to the traditional model of housing everything through hardware.</a:t>
            </a:r>
          </a:p>
          <a:p>
            <a:r>
              <a:rPr lang="en-US" sz="2200" b="1" dirty="0"/>
              <a:t>Improved productivity:</a:t>
            </a:r>
            <a:r>
              <a:rPr lang="en-US" sz="2200" dirty="0"/>
              <a:t> Since companies don’t have to spend time maintaining new applications, IT administrators have more time to develop new applications.</a:t>
            </a:r>
          </a:p>
          <a:p>
            <a:pPr marL="0" indent="0">
              <a:buNone/>
            </a:pPr>
            <a:endParaRPr lang="en-US" sz="2000" b="1" i="1" dirty="0"/>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659664" y="1264320"/>
            <a:ext cx="1324148" cy="2233355"/>
          </a:xfrm>
          <a:prstGeom prst="rect">
            <a:avLst/>
          </a:prstGeom>
        </p:spPr>
      </p:pic>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Cloud Service  Models : </a:t>
            </a:r>
            <a:r>
              <a:rPr kumimoji="0" lang="en-US" sz="4400" b="0" i="0" u="none" strike="noStrike" kern="1200" cap="none" spc="0" normalizeH="0" baseline="0" noProof="0" dirty="0">
                <a:ln>
                  <a:noFill/>
                </a:ln>
                <a:effectLst/>
                <a:uLnTx/>
                <a:uFillTx/>
                <a:latin typeface="+mj-lt"/>
                <a:ea typeface="+mj-ea"/>
                <a:cs typeface="+mj-cs"/>
              </a:rPr>
              <a:t>Infrastructure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602853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754" y="1156677"/>
            <a:ext cx="10389009" cy="5350449"/>
          </a:xfrm>
        </p:spPr>
        <p:txBody>
          <a:bodyPr>
            <a:normAutofit/>
          </a:bodyPr>
          <a:lstStyle/>
          <a:p>
            <a:pPr marL="0" indent="0">
              <a:buNone/>
            </a:pPr>
            <a:r>
              <a:rPr lang="en-US" sz="2000" b="1" i="1" dirty="0"/>
              <a:t>IaaS Drawbacks</a:t>
            </a:r>
          </a:p>
          <a:p>
            <a:pPr marL="0" indent="0">
              <a:buNone/>
            </a:pPr>
            <a:endParaRPr lang="en-US" sz="2000" b="1" i="1" dirty="0"/>
          </a:p>
          <a:p>
            <a:r>
              <a:rPr lang="en-US" sz="2000" b="1" dirty="0"/>
              <a:t>Security:</a:t>
            </a:r>
            <a:r>
              <a:rPr lang="en-US" sz="2000" dirty="0"/>
              <a:t> This is the biggest concern; companies trust their sensitive data to cloud service providers. While providers can offer a range of solutions to ensure that an organization’s data remains secure</a:t>
            </a:r>
          </a:p>
          <a:p>
            <a:r>
              <a:rPr lang="en-US" sz="2000" b="1" dirty="0"/>
              <a:t>Technical problems:</a:t>
            </a:r>
            <a:r>
              <a:rPr lang="en-US" sz="2000" dirty="0"/>
              <a:t> While businesses won’t have to worry about maintaining their platforms with IaaS, they may still experience some downtime. This downtime will restrict their access to data and applications. Additionally, since access to the platforms is dependent upon internet access, companies that have employees in remote areas where reliable internet access isn’t always available may have trouble accessing the platform.</a:t>
            </a:r>
          </a:p>
          <a:p>
            <a:r>
              <a:rPr lang="en-US" sz="2000" b="1" dirty="0"/>
              <a:t>Lack of flexibility:</a:t>
            </a:r>
            <a:r>
              <a:rPr lang="en-US" sz="2000" dirty="0"/>
              <a:t> Service providers maintain the software, and they may not update to new versions quickly enough for some businesses.</a:t>
            </a:r>
          </a:p>
          <a:p>
            <a:pPr marL="0" indent="0">
              <a:buNone/>
            </a:pPr>
            <a:endParaRPr lang="en-US" sz="2000" b="1" i="1" dirty="0"/>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659664" y="1264320"/>
            <a:ext cx="1324148" cy="2233355"/>
          </a:xfrm>
          <a:prstGeom prst="rect">
            <a:avLst/>
          </a:prstGeom>
        </p:spPr>
      </p:pic>
      <p:sp>
        <p:nvSpPr>
          <p:cNvPr id="10"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Cloud Service  Models : </a:t>
            </a:r>
            <a:r>
              <a:rPr kumimoji="0" lang="en-US" sz="4400" b="0" i="0" u="none" strike="noStrike" kern="1200" cap="none" spc="0" normalizeH="0" baseline="0" noProof="0" dirty="0">
                <a:ln>
                  <a:noFill/>
                </a:ln>
                <a:effectLst/>
                <a:uLnTx/>
                <a:uFillTx/>
                <a:latin typeface="+mj-lt"/>
                <a:ea typeface="+mj-ea"/>
                <a:cs typeface="+mj-cs"/>
              </a:rPr>
              <a:t>Infrastructure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11" name="Rectangle 10">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647230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6137" y="1663699"/>
            <a:ext cx="8503863" cy="4622801"/>
          </a:xfrm>
        </p:spPr>
        <p:txBody>
          <a:bodyPr>
            <a:normAutofit/>
          </a:bodyPr>
          <a:lstStyle/>
          <a:p>
            <a:r>
              <a:rPr lang="en-US" sz="2400" dirty="0"/>
              <a:t>The capability provided to the consumer is to deploy onto the cloud infrastructure </a:t>
            </a:r>
            <a:r>
              <a:rPr lang="en-US" sz="2400" dirty="0">
                <a:solidFill>
                  <a:srgbClr val="FF0000"/>
                </a:solidFill>
              </a:rPr>
              <a:t>consumer-created</a:t>
            </a:r>
            <a:r>
              <a:rPr lang="en-US" sz="2400" dirty="0"/>
              <a:t> or acquired </a:t>
            </a:r>
            <a:r>
              <a:rPr lang="en-US" sz="2400" dirty="0">
                <a:solidFill>
                  <a:srgbClr val="FF0000"/>
                </a:solidFill>
              </a:rPr>
              <a:t>applications created using programming languages</a:t>
            </a:r>
            <a:r>
              <a:rPr lang="en-US" sz="2400" dirty="0"/>
              <a:t>, libraries, services, and tools supported by the provider. </a:t>
            </a:r>
          </a:p>
          <a:p>
            <a:endParaRPr lang="en-US" sz="2400" dirty="0"/>
          </a:p>
          <a:p>
            <a:r>
              <a:rPr lang="en-US" sz="2400" dirty="0"/>
              <a:t>The consumer does not manage or control the underlying cloud infrastructure including network, servers, operating systems, or storage, but has control over the deployed applications and possibly configuration settings for the application-hosting environment.</a:t>
            </a: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061938" y="1566740"/>
            <a:ext cx="2963081" cy="5235575"/>
          </a:xfrm>
          <a:prstGeom prst="rect">
            <a:avLst/>
          </a:prstGeom>
        </p:spPr>
      </p:pic>
      <p:sp>
        <p:nvSpPr>
          <p:cNvPr id="6"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Platform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8" name="Rectangle 7">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391401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415127" y="1435396"/>
            <a:ext cx="1581435" cy="2794295"/>
          </a:xfrm>
          <a:prstGeom prst="rect">
            <a:avLst/>
          </a:prstGeom>
        </p:spPr>
      </p:pic>
      <p:sp>
        <p:nvSpPr>
          <p:cNvPr id="6" name="Rectangle 5"/>
          <p:cNvSpPr/>
          <p:nvPr/>
        </p:nvSpPr>
        <p:spPr>
          <a:xfrm>
            <a:off x="386138" y="1017142"/>
            <a:ext cx="10028990" cy="4985980"/>
          </a:xfrm>
          <a:prstGeom prst="rect">
            <a:avLst/>
          </a:prstGeom>
        </p:spPr>
        <p:txBody>
          <a:bodyPr wrap="square">
            <a:spAutoFit/>
          </a:bodyPr>
          <a:lstStyle/>
          <a:p>
            <a:r>
              <a:rPr lang="en-US" sz="2000" b="1" i="1" dirty="0">
                <a:solidFill>
                  <a:srgbClr val="333333"/>
                </a:solidFill>
              </a:rPr>
              <a:t>Benefits of PaaS</a:t>
            </a:r>
          </a:p>
          <a:p>
            <a:endParaRPr lang="en-US" sz="2000" b="1" dirty="0">
              <a:solidFill>
                <a:srgbClr val="212529"/>
              </a:solidFill>
            </a:endParaRPr>
          </a:p>
          <a:p>
            <a:pPr marL="285750" indent="-285750">
              <a:buFont typeface="Arial" panose="020B0604020202020204" pitchFamily="34" charset="0"/>
              <a:buChar char="•"/>
            </a:pPr>
            <a:r>
              <a:rPr lang="en-US" sz="2000" b="1" dirty="0">
                <a:solidFill>
                  <a:srgbClr val="212529"/>
                </a:solidFill>
              </a:rPr>
              <a:t>Cut development time:</a:t>
            </a:r>
            <a:r>
              <a:rPr lang="en-US" sz="2000" dirty="0">
                <a:solidFill>
                  <a:srgbClr val="212529"/>
                </a:solidFill>
              </a:rPr>
              <a:t> PaaS offerings usually provide pre-coded application components for faster programming such as application search and workflow, security, and directory services. </a:t>
            </a:r>
          </a:p>
          <a:p>
            <a:pPr marL="285750" indent="-285750">
              <a:buFont typeface="Arial" panose="020B0604020202020204" pitchFamily="34" charset="0"/>
              <a:buChar char="•"/>
            </a:pPr>
            <a:r>
              <a:rPr lang="en-US" sz="2000" b="1" dirty="0">
                <a:solidFill>
                  <a:srgbClr val="212529"/>
                </a:solidFill>
              </a:rPr>
              <a:t>Cost savings:</a:t>
            </a:r>
            <a:r>
              <a:rPr lang="en-US" sz="2000" dirty="0">
                <a:solidFill>
                  <a:srgbClr val="212529"/>
                </a:solidFill>
              </a:rPr>
              <a:t> End-users save money by offloading hardware, software, and programming purchases to the service provider. And since development is faster, businesses can avoid the extra expense of new programmers and IT admins. </a:t>
            </a:r>
          </a:p>
          <a:p>
            <a:pPr marL="285750" indent="-285750">
              <a:buFont typeface="Arial" panose="020B0604020202020204" pitchFamily="34" charset="0"/>
              <a:buChar char="•"/>
            </a:pPr>
            <a:r>
              <a:rPr lang="en-US" sz="2000" b="1" dirty="0">
                <a:solidFill>
                  <a:srgbClr val="212529"/>
                </a:solidFill>
              </a:rPr>
              <a:t>Faster cross-platform and mobile development:</a:t>
            </a:r>
            <a:r>
              <a:rPr lang="en-US" sz="2000" dirty="0">
                <a:solidFill>
                  <a:srgbClr val="212529"/>
                </a:solidFill>
              </a:rPr>
              <a:t> Some PaaS providers build their environments around mobile application development, and/or cross-platform portability. This makes mobile and cross-platform apps quicker and easier to develop and upgrade.</a:t>
            </a:r>
          </a:p>
          <a:p>
            <a:pPr marL="285750" indent="-285750">
              <a:buFont typeface="Arial" panose="020B0604020202020204" pitchFamily="34" charset="0"/>
              <a:buChar char="•"/>
            </a:pPr>
            <a:r>
              <a:rPr lang="en-US" sz="2000" b="1" dirty="0">
                <a:solidFill>
                  <a:srgbClr val="212529"/>
                </a:solidFill>
              </a:rPr>
              <a:t>Flexible and affordable services:</a:t>
            </a:r>
            <a:r>
              <a:rPr lang="en-US" sz="2000" dirty="0">
                <a:solidFill>
                  <a:srgbClr val="212529"/>
                </a:solidFill>
              </a:rPr>
              <a:t> End-users can choose the features they want on a pay-as-you-go basis including advanced programming and analytics tools. </a:t>
            </a:r>
          </a:p>
          <a:p>
            <a:pPr marL="285750" indent="-285750">
              <a:buFont typeface="Arial" panose="020B0604020202020204" pitchFamily="34" charset="0"/>
              <a:buChar char="•"/>
            </a:pPr>
            <a:r>
              <a:rPr lang="en-US" sz="2000" b="1" dirty="0">
                <a:solidFill>
                  <a:srgbClr val="212529"/>
                </a:solidFill>
              </a:rPr>
              <a:t>Geographically distributed teams:</a:t>
            </a:r>
            <a:r>
              <a:rPr lang="en-US" sz="2000" dirty="0">
                <a:solidFill>
                  <a:srgbClr val="212529"/>
                </a:solidFill>
              </a:rPr>
              <a:t> Remote teams can work together using the same development environment, and development can run 24x7 if development teams are in multiple time zones.</a:t>
            </a:r>
          </a:p>
        </p:txBody>
      </p:sp>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Platform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299874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Module Objectives</a:t>
            </a:r>
          </a:p>
        </p:txBody>
      </p:sp>
      <p:sp>
        <p:nvSpPr>
          <p:cNvPr id="7" name="Rectangle 6">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extBox 5">
            <a:extLst>
              <a:ext uri="{FF2B5EF4-FFF2-40B4-BE49-F238E27FC236}">
                <a16:creationId xmlns:a16="http://schemas.microsoft.com/office/drawing/2014/main" id="{E5694C98-680E-1D4E-5F62-0C5D323C621D}"/>
              </a:ext>
            </a:extLst>
          </p:cNvPr>
          <p:cNvSpPr txBox="1"/>
          <p:nvPr/>
        </p:nvSpPr>
        <p:spPr>
          <a:xfrm>
            <a:off x="685799" y="1402772"/>
            <a:ext cx="11361421" cy="3323987"/>
          </a:xfrm>
          <a:prstGeom prst="rect">
            <a:avLst/>
          </a:prstGeom>
          <a:noFill/>
        </p:spPr>
        <p:txBody>
          <a:bodyPr wrap="square" rtlCol="0">
            <a:spAutoFit/>
          </a:bodyPr>
          <a:lstStyle/>
          <a:p>
            <a:r>
              <a:rPr lang="en-US" sz="2400" dirty="0"/>
              <a:t>You should able to answer below questions end of this module.</a:t>
            </a:r>
          </a:p>
          <a:p>
            <a:endParaRPr lang="en-US" sz="2400" dirty="0"/>
          </a:p>
          <a:p>
            <a:pPr marL="285750" indent="-285750">
              <a:buFont typeface="Arial" panose="020B0604020202020204" pitchFamily="34" charset="0"/>
              <a:buChar char="•"/>
            </a:pPr>
            <a:r>
              <a:rPr lang="en-US" sz="2400" dirty="0"/>
              <a:t>Describe Cloud Deployment Models and pros &amp; cons</a:t>
            </a:r>
          </a:p>
          <a:p>
            <a:pPr marL="285750" indent="-285750">
              <a:buFont typeface="Arial" panose="020B0604020202020204" pitchFamily="34" charset="0"/>
              <a:buChar char="•"/>
            </a:pPr>
            <a:r>
              <a:rPr lang="en-US" sz="2400" dirty="0"/>
              <a:t>Describe Cloud Service Models and pros &amp; cons</a:t>
            </a:r>
          </a:p>
          <a:p>
            <a:pPr marL="285750" indent="-285750">
              <a:buFont typeface="Arial" panose="020B0604020202020204" pitchFamily="34" charset="0"/>
              <a:buChar char="•"/>
            </a:pPr>
            <a:r>
              <a:rPr lang="en-US" sz="2400" dirty="0"/>
              <a:t>Describe Price Models and Cloud use cases</a:t>
            </a:r>
          </a:p>
          <a:p>
            <a:pPr marL="285750" indent="-285750">
              <a:buFont typeface="Arial" panose="020B0604020202020204" pitchFamily="34" charset="0"/>
              <a:buChar char="•"/>
            </a:pPr>
            <a:r>
              <a:rPr lang="en-US" sz="2400" dirty="0"/>
              <a:t>Describe Value Models and benefits to stakeholders </a:t>
            </a:r>
          </a:p>
          <a:p>
            <a:endParaRPr lang="en-US" sz="2400" dirty="0"/>
          </a:p>
          <a:p>
            <a:endParaRPr lang="en-US" sz="2400" dirty="0"/>
          </a:p>
          <a:p>
            <a:endParaRPr lang="en-US" dirty="0"/>
          </a:p>
        </p:txBody>
      </p:sp>
      <p:sp>
        <p:nvSpPr>
          <p:cNvPr id="8" name="Rectangle 7">
            <a:extLst>
              <a:ext uri="{C183D7F6-B498-43B3-948B-1728B52AA6E4}">
                <adec:decorative xmlns:adec="http://schemas.microsoft.com/office/drawing/2017/decorative" val="1"/>
              </a:ext>
            </a:extLst>
          </p:cNvPr>
          <p:cNvSpPr/>
          <p:nvPr/>
        </p:nvSpPr>
        <p:spPr>
          <a:xfrm>
            <a:off x="0" y="6501384"/>
            <a:ext cx="12192000" cy="35661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9704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415127" y="1435396"/>
            <a:ext cx="1581435" cy="2794295"/>
          </a:xfrm>
          <a:prstGeom prst="rect">
            <a:avLst/>
          </a:prstGeom>
        </p:spPr>
      </p:pic>
      <p:sp>
        <p:nvSpPr>
          <p:cNvPr id="6" name="Rectangle 5"/>
          <p:cNvSpPr/>
          <p:nvPr/>
        </p:nvSpPr>
        <p:spPr>
          <a:xfrm>
            <a:off x="386138" y="1017142"/>
            <a:ext cx="10028990" cy="3785652"/>
          </a:xfrm>
          <a:prstGeom prst="rect">
            <a:avLst/>
          </a:prstGeom>
        </p:spPr>
        <p:txBody>
          <a:bodyPr wrap="square">
            <a:spAutoFit/>
          </a:bodyPr>
          <a:lstStyle/>
          <a:p>
            <a:r>
              <a:rPr lang="en-US" sz="2000" b="1" i="1" dirty="0">
                <a:solidFill>
                  <a:srgbClr val="333333"/>
                </a:solidFill>
              </a:rPr>
              <a:t>Benefits of PaaS</a:t>
            </a:r>
          </a:p>
          <a:p>
            <a:endParaRPr lang="en-US" sz="2000" b="1" dirty="0">
              <a:solidFill>
                <a:srgbClr val="212529"/>
              </a:solidFill>
            </a:endParaRPr>
          </a:p>
          <a:p>
            <a:r>
              <a:rPr lang="en-US" sz="2000" b="1" dirty="0">
                <a:solidFill>
                  <a:srgbClr val="212529"/>
                </a:solidFill>
              </a:rPr>
              <a:t>Efficient development lifecycle:</a:t>
            </a:r>
            <a:r>
              <a:rPr lang="en-US" sz="2000" dirty="0">
                <a:solidFill>
                  <a:srgbClr val="212529"/>
                </a:solidFill>
              </a:rPr>
              <a:t> PaaS environments provide full lifecycle services including application programming, testing, deploying, managing, hosting, and updating.</a:t>
            </a:r>
            <a:endParaRPr lang="en-US" sz="2000" b="1" dirty="0">
              <a:solidFill>
                <a:srgbClr val="212529"/>
              </a:solidFill>
            </a:endParaRPr>
          </a:p>
          <a:p>
            <a:endParaRPr lang="en-US" sz="2000" b="1" dirty="0">
              <a:solidFill>
                <a:srgbClr val="212529"/>
              </a:solidFill>
            </a:endParaRPr>
          </a:p>
          <a:p>
            <a:r>
              <a:rPr lang="en-US" sz="2000" b="1" dirty="0">
                <a:solidFill>
                  <a:srgbClr val="212529"/>
                </a:solidFill>
              </a:rPr>
              <a:t>Innovation:</a:t>
            </a:r>
            <a:r>
              <a:rPr lang="en-US" sz="2000" dirty="0">
                <a:solidFill>
                  <a:srgbClr val="212529"/>
                </a:solidFill>
              </a:rPr>
              <a:t> High costs of computing infrastructure and programming tools can stymie development innovation and experimentation. Cost-effective PaaS encourages innovative development teams.</a:t>
            </a:r>
          </a:p>
          <a:p>
            <a:endParaRPr lang="en-US" sz="2000" b="1" dirty="0">
              <a:solidFill>
                <a:srgbClr val="212529"/>
              </a:solidFill>
            </a:endParaRPr>
          </a:p>
          <a:p>
            <a:r>
              <a:rPr lang="en-US" sz="2000" b="1" dirty="0">
                <a:solidFill>
                  <a:srgbClr val="212529"/>
                </a:solidFill>
              </a:rPr>
              <a:t>Scalability:</a:t>
            </a:r>
            <a:r>
              <a:rPr lang="en-US" sz="2000" dirty="0">
                <a:solidFill>
                  <a:srgbClr val="212529"/>
                </a:solidFill>
              </a:rPr>
              <a:t> Extremely scalable cloud infrastructure enables PaaS developers to rapidly provision computing infrastructure, and to offer high performance cloud applications to massive end-user communities.</a:t>
            </a:r>
            <a:endParaRPr lang="en-US" sz="2000" b="0" i="0" dirty="0">
              <a:solidFill>
                <a:srgbClr val="212529"/>
              </a:solidFill>
              <a:effectLst/>
            </a:endParaRPr>
          </a:p>
        </p:txBody>
      </p:sp>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Platform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385144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415127" y="1435396"/>
            <a:ext cx="1581435" cy="2794295"/>
          </a:xfrm>
          <a:prstGeom prst="rect">
            <a:avLst/>
          </a:prstGeom>
        </p:spPr>
      </p:pic>
      <p:sp>
        <p:nvSpPr>
          <p:cNvPr id="9" name="Rectangle 8"/>
          <p:cNvSpPr/>
          <p:nvPr/>
        </p:nvSpPr>
        <p:spPr>
          <a:xfrm>
            <a:off x="585327" y="1140731"/>
            <a:ext cx="9643194" cy="5355312"/>
          </a:xfrm>
          <a:prstGeom prst="rect">
            <a:avLst/>
          </a:prstGeom>
        </p:spPr>
        <p:txBody>
          <a:bodyPr wrap="square">
            <a:spAutoFit/>
          </a:bodyPr>
          <a:lstStyle/>
          <a:p>
            <a:r>
              <a:rPr lang="en-US" dirty="0"/>
              <a:t>When you work with PaaS Vendor ;</a:t>
            </a:r>
          </a:p>
          <a:p>
            <a:endParaRPr lang="en-US" dirty="0"/>
          </a:p>
          <a:p>
            <a:r>
              <a:rPr lang="en-US" dirty="0"/>
              <a:t>When you are looking for a PaaS provider, first ask them all the questions that you need to ask any cloud computing provider around </a:t>
            </a:r>
            <a:r>
              <a:rPr lang="en-US" dirty="0">
                <a:solidFill>
                  <a:srgbClr val="FF0000"/>
                </a:solidFill>
              </a:rPr>
              <a:t>performance, scalability, service level agreements, security, and reliability. </a:t>
            </a:r>
          </a:p>
          <a:p>
            <a:r>
              <a:rPr lang="en-US" dirty="0"/>
              <a:t>Ask PaaS vendors additional questions around </a:t>
            </a:r>
            <a:r>
              <a:rPr lang="en-US" dirty="0">
                <a:solidFill>
                  <a:srgbClr val="7030A0"/>
                </a:solidFill>
              </a:rPr>
              <a:t>development environment customization</a:t>
            </a:r>
            <a:r>
              <a:rPr lang="en-US" dirty="0"/>
              <a:t>,.</a:t>
            </a:r>
          </a:p>
          <a:p>
            <a:r>
              <a:rPr lang="en-US" dirty="0">
                <a:solidFill>
                  <a:srgbClr val="7030A0"/>
                </a:solidFill>
              </a:rPr>
              <a:t>automation, flexibility, and support</a:t>
            </a:r>
            <a:endParaRPr lang="en-US" dirty="0"/>
          </a:p>
          <a:p>
            <a:endParaRPr lang="en-US" dirty="0"/>
          </a:p>
          <a:p>
            <a:pPr marL="285750" indent="-285750">
              <a:buFont typeface="Arial" panose="020B0604020202020204" pitchFamily="34" charset="0"/>
              <a:buChar char="•"/>
            </a:pPr>
            <a:r>
              <a:rPr lang="en-US" dirty="0"/>
              <a:t>Customization. Customizing the PaaS stack can make or break the development team’s success. Some level of customization is implicit in the PaaS offering because the users can choose the components that work for them. </a:t>
            </a:r>
          </a:p>
          <a:p>
            <a:endParaRPr lang="en-US" dirty="0"/>
          </a:p>
          <a:p>
            <a:pPr marL="285750" indent="-285750">
              <a:buFont typeface="Arial" panose="020B0604020202020204" pitchFamily="34" charset="0"/>
              <a:buChar char="•"/>
            </a:pPr>
            <a:r>
              <a:rPr lang="en-US" dirty="0"/>
              <a:t>Flexibility. Flexibility becomes a big concern when a team wants to be platform independent, or avoid vendor lock-in.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 Customer service and support are fundamental to successful PaaS agreements. Many development teams prefer a self-service portal, but also need to do due diligence around support services. Some questions to ask include the support engineers’ level of expertise, how long it takes to escalate an incident, and extra costs.</a:t>
            </a:r>
          </a:p>
        </p:txBody>
      </p:sp>
      <p:sp>
        <p:nvSpPr>
          <p:cNvPr id="10"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Platform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11" name="Rectangle 10">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1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437571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6137" y="1343024"/>
            <a:ext cx="8529263" cy="4892675"/>
          </a:xfrm>
        </p:spPr>
        <p:txBody>
          <a:bodyPr>
            <a:normAutofit/>
          </a:bodyPr>
          <a:lstStyle/>
          <a:p>
            <a:r>
              <a:rPr lang="en-US" sz="2400" dirty="0"/>
              <a:t>The capability provided to the consumer is to </a:t>
            </a:r>
            <a:r>
              <a:rPr lang="en-US" sz="2400" dirty="0">
                <a:solidFill>
                  <a:srgbClr val="FF0000"/>
                </a:solidFill>
              </a:rPr>
              <a:t>use the provider’s applications </a:t>
            </a:r>
            <a:r>
              <a:rPr lang="en-US" sz="2400" dirty="0"/>
              <a:t>running on a cloud infrastructure. The applications are accessible from various client devices through either a thin client interface, such as a web browser (e.g., web-based email), or a program interface.</a:t>
            </a:r>
          </a:p>
          <a:p>
            <a:endParaRPr lang="en-US" sz="2400" dirty="0"/>
          </a:p>
          <a:p>
            <a:r>
              <a:rPr lang="en-US" sz="2400" dirty="0"/>
              <a:t>The consumer does not manage or control the underlying cloud infrastructure including network, servers, operating systems, storage, or even individual application capabilities, with the possible exception of limited user-specific application configuration settings.</a:t>
            </a: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067801" y="1343025"/>
            <a:ext cx="2880564" cy="5197475"/>
          </a:xfrm>
          <a:prstGeom prst="rect">
            <a:avLst/>
          </a:prstGeom>
        </p:spPr>
      </p:pic>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Software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078108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1510" y="1140729"/>
            <a:ext cx="10090296" cy="5632311"/>
          </a:xfrm>
          <a:prstGeom prst="rect">
            <a:avLst/>
          </a:prstGeom>
        </p:spPr>
        <p:txBody>
          <a:bodyPr wrap="square">
            <a:spAutoFit/>
          </a:bodyPr>
          <a:lstStyle/>
          <a:p>
            <a:r>
              <a:rPr lang="en-US" sz="2000" b="1" i="1" dirty="0">
                <a:solidFill>
                  <a:srgbClr val="333333"/>
                </a:solidFill>
              </a:rPr>
              <a:t>Benefits of SaaS</a:t>
            </a:r>
          </a:p>
          <a:p>
            <a:endParaRPr lang="en-US" sz="2000" b="1" i="1" dirty="0">
              <a:solidFill>
                <a:srgbClr val="333333"/>
              </a:solidFill>
            </a:endParaRPr>
          </a:p>
          <a:p>
            <a:r>
              <a:rPr lang="en-US" sz="2000" dirty="0"/>
              <a:t>The reasons for the popularity of the Software as a Service model, offered from the cloud, is that it offers some valuable benefits, the most important of which are:</a:t>
            </a:r>
          </a:p>
          <a:p>
            <a:pPr marL="342900" indent="-342900">
              <a:buFont typeface="Arial" panose="020B0604020202020204" pitchFamily="34" charset="0"/>
              <a:buChar char="•"/>
            </a:pPr>
            <a:r>
              <a:rPr lang="en-US" sz="2000" b="1" dirty="0"/>
              <a:t>Reduced capital expenditure and predictable operational expenditure:</a:t>
            </a:r>
            <a:r>
              <a:rPr lang="en-US" sz="2000" dirty="0"/>
              <a:t> Companies access Software as a Service in return for a monthly fee, so they pay for the software as they use it. Since it is the responsibility of the SaaS provider to purchase and maintain all the infrastructure required to run the application, companies that adopt SaaS can avoid the large up-front capital outlays on hardware and software licenses associated with running applications </a:t>
            </a:r>
            <a:r>
              <a:rPr lang="en-US" sz="2000" dirty="0" err="1"/>
              <a:t>on-premise</a:t>
            </a:r>
            <a:r>
              <a:rPr lang="en-US" sz="2000" dirty="0"/>
              <a:t>. Instead SaaS customers fund their software usage with predictable monthly operational expenditure.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Scalability:</a:t>
            </a:r>
            <a:r>
              <a:rPr lang="en-US" sz="2000" dirty="0"/>
              <a:t> Software as a Service providers operate out of clouds with resources that are practically unlimited, enabling customers to scale their software usage almost indefinitely. That means that customers can pay for what they need: if they need to add users as they grow, or following an acquisition, they can do so almost instantly without worrying about resource capacity or needing to think about over-provisioning resources to allow for possible further expansion.</a:t>
            </a: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587844" y="1417454"/>
            <a:ext cx="1483148" cy="2676082"/>
          </a:xfrm>
          <a:prstGeom prst="rect">
            <a:avLst/>
          </a:prstGeom>
        </p:spPr>
      </p:pic>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Software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363068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2140" y="1062718"/>
            <a:ext cx="10100930" cy="5909310"/>
          </a:xfrm>
          <a:prstGeom prst="rect">
            <a:avLst/>
          </a:prstGeom>
        </p:spPr>
        <p:txBody>
          <a:bodyPr wrap="square">
            <a:spAutoFit/>
          </a:bodyPr>
          <a:lstStyle/>
          <a:p>
            <a:r>
              <a:rPr lang="en-US" sz="2000" b="1" i="1" dirty="0">
                <a:solidFill>
                  <a:srgbClr val="333333"/>
                </a:solidFill>
              </a:rPr>
              <a:t>Benefits of SaaS</a:t>
            </a:r>
          </a:p>
          <a:p>
            <a:endParaRPr lang="en-US" sz="2000" b="1" dirty="0"/>
          </a:p>
          <a:p>
            <a:pPr marL="285750" indent="-285750">
              <a:buFont typeface="Arial" panose="020B0604020202020204" pitchFamily="34" charset="0"/>
              <a:buChar char="•"/>
            </a:pPr>
            <a:r>
              <a:rPr lang="en-US" sz="2000" b="1" dirty="0"/>
              <a:t>Flexibility:</a:t>
            </a:r>
            <a:r>
              <a:rPr lang="en-US" sz="2000" dirty="0"/>
              <a:t> Implementing a new application takes most businesses many months and involves purchasing and installing hardware, installing the software, implementing backup and disaster recovery procedures, testing, and rolling the software out to users. By contrast users can be up and running with SaaS applications in the cloud in a matter of hours.</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More efficient software management:</a:t>
            </a:r>
            <a:r>
              <a:rPr lang="en-US" sz="2000" dirty="0"/>
              <a:t> A Software as a Service provider running its software in the cloud can often manage its product on behalf of all its customers much more efficiently than individual companies running their own instances of an application in-house. That's because of economies of scale and because the SaaS provider builds up expertise running its own software.</a:t>
            </a:r>
          </a:p>
          <a:p>
            <a:pPr marL="742950" lvl="1" indent="-285750">
              <a:buFont typeface="Arial" panose="020B0604020202020204" pitchFamily="34" charset="0"/>
              <a:buChar char="•"/>
            </a:pPr>
            <a:r>
              <a:rPr lang="en-US" sz="2000" dirty="0"/>
              <a:t>SaaS customers also enjoy the benefits of software that is automatically updated with bug fixes and security patches – and upgraded periodically to include new features – without the need for any action on their part. </a:t>
            </a:r>
          </a:p>
          <a:p>
            <a:pPr marL="742950" lvl="1" indent="-285750">
              <a:buFont typeface="Arial" panose="020B0604020202020204" pitchFamily="34" charset="0"/>
              <a:buChar char="•"/>
            </a:pPr>
            <a:r>
              <a:rPr lang="en-US" sz="2000" dirty="0"/>
              <a:t>A side-benefit of this is that corporate IT staff can be freed from the often tedious and time-consuming tasks of maintaining software and carrying out upgrades to work on more productive IT tasks.</a:t>
            </a:r>
          </a:p>
          <a:p>
            <a:endParaRPr lang="en-US" b="0" i="0" dirty="0">
              <a:solidFill>
                <a:srgbClr val="333333"/>
              </a:solidFill>
              <a:effectLst/>
              <a:latin typeface="Oswald"/>
            </a:endParaRPr>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587844" y="1417454"/>
            <a:ext cx="1483148" cy="2676082"/>
          </a:xfrm>
          <a:prstGeom prst="rect">
            <a:avLst/>
          </a:prstGeom>
        </p:spPr>
      </p:pic>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Software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281141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4550" y="1140729"/>
            <a:ext cx="10343294" cy="3477875"/>
          </a:xfrm>
          <a:prstGeom prst="rect">
            <a:avLst/>
          </a:prstGeom>
        </p:spPr>
        <p:txBody>
          <a:bodyPr wrap="square">
            <a:spAutoFit/>
          </a:bodyPr>
          <a:lstStyle/>
          <a:p>
            <a:r>
              <a:rPr lang="en-US" sz="2000" b="1" i="1" dirty="0">
                <a:solidFill>
                  <a:srgbClr val="333333"/>
                </a:solidFill>
              </a:rPr>
              <a:t>Benefits of SaaS</a:t>
            </a:r>
          </a:p>
          <a:p>
            <a:endParaRPr lang="en-US" sz="2000" b="1" dirty="0"/>
          </a:p>
          <a:p>
            <a:pPr marL="285750" indent="-285750">
              <a:buFont typeface="Arial" panose="020B0604020202020204" pitchFamily="34" charset="0"/>
              <a:buChar char="•"/>
            </a:pPr>
            <a:r>
              <a:rPr lang="en-US" sz="2000" b="1" dirty="0"/>
              <a:t>Accessibility:</a:t>
            </a:r>
            <a:r>
              <a:rPr lang="en-US" sz="2000" dirty="0"/>
              <a:t> Since SaaS applications are accessed over the Internet, that means that users can access the software from anywhere, using anything from an office PC to a tablet or smartphone. And because data is stored in the cloud that also means that there are no data synchronization issues: mobile workers can use the most up-to-date data, and any data that they enter is immediately available to all other corporate users.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t>Resilience:</a:t>
            </a:r>
            <a:r>
              <a:rPr lang="en-US" sz="2000" dirty="0"/>
              <a:t> Since SaaS applications are hosted in the cloud, along with the associated data, that means that in the event of a disaster at a customer's premises the application and data will be unaffected and still be accessible from a backup location or via mobile devices.</a:t>
            </a:r>
            <a:endParaRPr lang="en-US" b="0" i="0" dirty="0">
              <a:solidFill>
                <a:srgbClr val="333333"/>
              </a:solidFill>
              <a:effectLst/>
              <a:latin typeface="Oswald"/>
            </a:endParaRP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587844" y="1417454"/>
            <a:ext cx="1483148" cy="2676082"/>
          </a:xfrm>
          <a:prstGeom prst="rect">
            <a:avLst/>
          </a:prstGeom>
        </p:spPr>
      </p:pic>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Software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449120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532309" y="1273998"/>
            <a:ext cx="1485519" cy="2680359"/>
          </a:xfrm>
          <a:prstGeom prst="rect">
            <a:avLst/>
          </a:prstGeom>
        </p:spPr>
      </p:pic>
      <p:sp>
        <p:nvSpPr>
          <p:cNvPr id="8" name="Rectangle 7"/>
          <p:cNvSpPr/>
          <p:nvPr/>
        </p:nvSpPr>
        <p:spPr>
          <a:xfrm>
            <a:off x="208602" y="1140729"/>
            <a:ext cx="10083714" cy="5355312"/>
          </a:xfrm>
          <a:prstGeom prst="rect">
            <a:avLst/>
          </a:prstGeom>
        </p:spPr>
        <p:txBody>
          <a:bodyPr wrap="square">
            <a:spAutoFit/>
          </a:bodyPr>
          <a:lstStyle/>
          <a:p>
            <a:r>
              <a:rPr lang="en-US" sz="2000" b="1" i="1" dirty="0">
                <a:solidFill>
                  <a:srgbClr val="333333"/>
                </a:solidFill>
              </a:rPr>
              <a:t>SaaS Drawbacks</a:t>
            </a:r>
          </a:p>
          <a:p>
            <a:endParaRPr lang="en-US" b="0" i="0" dirty="0">
              <a:solidFill>
                <a:srgbClr val="333333"/>
              </a:solidFill>
              <a:effectLst/>
              <a:latin typeface="Oswald"/>
            </a:endParaRPr>
          </a:p>
          <a:p>
            <a:r>
              <a:rPr lang="en-US" dirty="0"/>
              <a:t>Despite the popularity of the SaaS model, there are some significant drawbacks that are more significant to some potential customers than to others. These include:</a:t>
            </a:r>
          </a:p>
          <a:p>
            <a:endParaRPr lang="en-US" dirty="0"/>
          </a:p>
          <a:p>
            <a:pPr marL="285750" indent="-285750">
              <a:buFont typeface="Arial" panose="020B0604020202020204" pitchFamily="34" charset="0"/>
              <a:buChar char="•"/>
            </a:pPr>
            <a:r>
              <a:rPr lang="en-US" b="1" dirty="0"/>
              <a:t>Security risks:</a:t>
            </a:r>
            <a:r>
              <a:rPr lang="en-US" dirty="0"/>
              <a:t> Using SaaS applications necessarily involves moving data outside the corporate network and entrusting it to a third party. Although there are security standards that SaaS companies have to adhere to, and arguably they are likely to have more expertise and resources to dedicate to cloud security, entrusting data to a third party involves some risk.</a:t>
            </a:r>
          </a:p>
          <a:p>
            <a:pPr marL="285750" indent="-285750">
              <a:buFont typeface="Arial" panose="020B0604020202020204" pitchFamily="34" charset="0"/>
              <a:buChar char="•"/>
            </a:pPr>
            <a:r>
              <a:rPr lang="en-US" b="1" dirty="0"/>
              <a:t>Poor Performance:</a:t>
            </a:r>
            <a:r>
              <a:rPr lang="en-US" dirty="0"/>
              <a:t> Since SaaS applications rely on a connection between the end-user and the cloud, it may be that insufficient bandwidth is available for the desired number of people to access Software as a Service with acceptable performance.</a:t>
            </a:r>
          </a:p>
          <a:p>
            <a:pPr marL="285750" indent="-285750">
              <a:buFont typeface="Arial" panose="020B0604020202020204" pitchFamily="34" charset="0"/>
              <a:buChar char="•"/>
            </a:pPr>
            <a:r>
              <a:rPr lang="en-US" b="1" dirty="0"/>
              <a:t>Difficulty integrating with other applications:</a:t>
            </a:r>
            <a:r>
              <a:rPr lang="en-US" dirty="0"/>
              <a:t> Many applications run by businesses share data with other applications that the company uses. But if an application is run in the cloud that can make it harder for integrations to be carried out with applications run </a:t>
            </a:r>
            <a:r>
              <a:rPr lang="en-US" dirty="0" err="1"/>
              <a:t>on-premise</a:t>
            </a:r>
            <a:r>
              <a:rPr lang="en-US" dirty="0"/>
              <a:t>, or with other SaaS apps running in the cloud. The good news is that integrating SaaS applications is not nearly as hard as integrating </a:t>
            </a:r>
            <a:r>
              <a:rPr lang="en-US" dirty="0" err="1"/>
              <a:t>on-premise</a:t>
            </a:r>
            <a:r>
              <a:rPr lang="en-US" dirty="0"/>
              <a:t> applications, because they have usually been designed with exposed APIs for integration. Tools from vendors including </a:t>
            </a:r>
            <a:r>
              <a:rPr lang="en-US" dirty="0" err="1"/>
              <a:t>Jitterbit</a:t>
            </a:r>
            <a:r>
              <a:rPr lang="en-US" dirty="0"/>
              <a:t>, Dell </a:t>
            </a:r>
            <a:r>
              <a:rPr lang="en-US" dirty="0" err="1"/>
              <a:t>Boomi</a:t>
            </a:r>
            <a:r>
              <a:rPr lang="en-US" dirty="0"/>
              <a:t>, </a:t>
            </a:r>
            <a:r>
              <a:rPr lang="en-US" dirty="0" err="1"/>
              <a:t>SnapLogic</a:t>
            </a:r>
            <a:r>
              <a:rPr lang="en-US" dirty="0"/>
              <a:t>, </a:t>
            </a:r>
            <a:r>
              <a:rPr lang="en-US" dirty="0" err="1"/>
              <a:t>Mulesoft</a:t>
            </a:r>
            <a:r>
              <a:rPr lang="en-US" dirty="0"/>
              <a:t>, are  available to build integrations that are not already built in to SaaS applications.</a:t>
            </a:r>
          </a:p>
        </p:txBody>
      </p:sp>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Software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526338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0532309" y="1273998"/>
            <a:ext cx="1485519" cy="2680359"/>
          </a:xfrm>
          <a:prstGeom prst="rect">
            <a:avLst/>
          </a:prstGeom>
        </p:spPr>
      </p:pic>
      <p:sp>
        <p:nvSpPr>
          <p:cNvPr id="8" name="Rectangle 7"/>
          <p:cNvSpPr/>
          <p:nvPr/>
        </p:nvSpPr>
        <p:spPr>
          <a:xfrm>
            <a:off x="208602" y="1140729"/>
            <a:ext cx="10083714" cy="4801314"/>
          </a:xfrm>
          <a:prstGeom prst="rect">
            <a:avLst/>
          </a:prstGeom>
        </p:spPr>
        <p:txBody>
          <a:bodyPr wrap="square">
            <a:spAutoFit/>
          </a:bodyPr>
          <a:lstStyle/>
          <a:p>
            <a:r>
              <a:rPr lang="en-US" sz="2000" b="1" i="1" dirty="0">
                <a:solidFill>
                  <a:srgbClr val="333333"/>
                </a:solidFill>
              </a:rPr>
              <a:t>SaaS Drawbacks</a:t>
            </a:r>
          </a:p>
          <a:p>
            <a:endParaRPr lang="en-US" b="1" dirty="0"/>
          </a:p>
          <a:p>
            <a:pPr marL="285750" indent="-285750">
              <a:buFont typeface="Arial" panose="020B0604020202020204" pitchFamily="34" charset="0"/>
              <a:buChar char="•"/>
            </a:pPr>
            <a:r>
              <a:rPr lang="en-US" b="1" dirty="0"/>
              <a:t>Data availability and downtime worries:</a:t>
            </a:r>
            <a:r>
              <a:rPr lang="en-US" dirty="0"/>
              <a:t> Any time data is stored outside the corporate network there is a danger that it will be inaccessible due to a service outage at the SaaS provider's cloud – although arguably this is likely to occur less frequently than an application outage in a corporate data center. A more serious problem is that a Software as a Service provider could go out of business, taking all the data with it.</a:t>
            </a:r>
          </a:p>
          <a:p>
            <a:pPr marL="742950" lvl="1" indent="-285750">
              <a:buFont typeface="Arial" panose="020B0604020202020204" pitchFamily="34" charset="0"/>
              <a:buChar char="•"/>
            </a:pPr>
            <a:r>
              <a:rPr lang="en-US" dirty="0"/>
              <a:t>A related problem is that Software as a Service customers risk being "locked in" to their SaaS provider if the provider does not have practical provisions in place for customers to retrieve their data or move it to an alternative SaaS provider within a reasonable timeframe and at a reasonable cost.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Lack of access to open source code:</a:t>
            </a:r>
            <a:r>
              <a:rPr lang="en-US" dirty="0"/>
              <a:t> There are many benefits to using open source applications, including the ability to alter the code to suit particular needs. But when open source applications are accessed from the cloud using the SaaS model companies no longer have the capability to alter the source code, and are instead reliant on the SaaS provider carrying out customizations on the code that is offered as a service.</a:t>
            </a:r>
          </a:p>
        </p:txBody>
      </p:sp>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 </a:t>
            </a:r>
            <a:r>
              <a:rPr kumimoji="0" lang="en-US" sz="4400" b="0" i="0" u="none" strike="noStrike" kern="1200" cap="none" spc="0" normalizeH="0" baseline="0" noProof="0" dirty="0">
                <a:ln>
                  <a:noFill/>
                </a:ln>
                <a:effectLst/>
                <a:uLnTx/>
                <a:uFillTx/>
                <a:latin typeface="+mj-lt"/>
                <a:ea typeface="+mj-ea"/>
                <a:cs typeface="+mj-cs"/>
              </a:rPr>
              <a:t>Software as a Service</a:t>
            </a:r>
            <a:endParaRPr kumimoji="0" lang="en-US" sz="4400" b="1" i="0" u="none" strike="noStrike" kern="1200" cap="none" spc="0" normalizeH="0" baseline="0" noProof="0" dirty="0">
              <a:ln>
                <a:noFill/>
              </a:ln>
              <a:effectLst/>
              <a:uLnTx/>
              <a:uFillTx/>
              <a:latin typeface="+mj-lt"/>
              <a:ea typeface="+mj-ea"/>
              <a:cs typeface="+mj-cs"/>
            </a:endParaRP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267248" y="109416"/>
            <a:ext cx="912239" cy="781538"/>
          </a:xfrm>
          <a:prstGeom prst="rect">
            <a:avLst/>
          </a:prstGeom>
        </p:spPr>
      </p:pic>
    </p:spTree>
    <p:extLst>
      <p:ext uri="{BB962C8B-B14F-4D97-AF65-F5344CB8AC3E}">
        <p14:creationId xmlns:p14="http://schemas.microsoft.com/office/powerpoint/2010/main" val="181403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7000" y="1133094"/>
            <a:ext cx="10645775" cy="4951793"/>
          </a:xfrm>
          <a:prstGeom prst="rect">
            <a:avLst/>
          </a:prstGeom>
        </p:spPr>
      </p:pic>
      <p:sp>
        <p:nvSpPr>
          <p:cNvPr id="7" name="TextBox 6"/>
          <p:cNvSpPr txBox="1"/>
          <p:nvPr/>
        </p:nvSpPr>
        <p:spPr>
          <a:xfrm>
            <a:off x="10528300" y="6550223"/>
            <a:ext cx="2425700" cy="307777"/>
          </a:xfrm>
          <a:prstGeom prst="rect">
            <a:avLst/>
          </a:prstGeom>
          <a:noFill/>
        </p:spPr>
        <p:txBody>
          <a:bodyPr wrap="square" rtlCol="0">
            <a:spAutoFit/>
          </a:bodyPr>
          <a:lstStyle/>
          <a:p>
            <a:r>
              <a:rPr lang="en-US" sz="1400" i="1" dirty="0"/>
              <a:t>Source: saveone.com</a:t>
            </a:r>
          </a:p>
        </p:txBody>
      </p:sp>
      <p:sp>
        <p:nvSpPr>
          <p:cNvPr id="6"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0" y="0"/>
            <a:ext cx="12192000"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a:t>
            </a:r>
          </a:p>
        </p:txBody>
      </p:sp>
      <p:sp>
        <p:nvSpPr>
          <p:cNvPr id="8" name="Rectangle 7">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18441" y="0"/>
            <a:ext cx="1073559" cy="919745"/>
          </a:xfrm>
          <a:prstGeom prst="rect">
            <a:avLst/>
          </a:prstGeom>
        </p:spPr>
      </p:pic>
    </p:spTree>
    <p:extLst>
      <p:ext uri="{BB962C8B-B14F-4D97-AF65-F5344CB8AC3E}">
        <p14:creationId xmlns:p14="http://schemas.microsoft.com/office/powerpoint/2010/main" val="156877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descr="Cloud Service Models : USER IMG"/>
          <p:cNvGraphicFramePr>
            <a:graphicFrameLocks noGrp="1"/>
          </p:cNvGraphicFramePr>
          <p:nvPr>
            <p:ph idx="1"/>
            <p:extLst>
              <p:ext uri="{D42A27DB-BD31-4B8C-83A1-F6EECF244321}">
                <p14:modId xmlns:p14="http://schemas.microsoft.com/office/powerpoint/2010/main" val="2112633495"/>
              </p:ext>
            </p:extLst>
          </p:nvPr>
        </p:nvGraphicFramePr>
        <p:xfrm>
          <a:off x="2040276" y="1815351"/>
          <a:ext cx="692906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Models </a:t>
            </a:r>
            <a:r>
              <a:rPr kumimoji="0" lang="en-US" sz="4400" b="1" i="0" u="none" strike="noStrike" kern="1200" cap="none" spc="0" normalizeH="0" baseline="0" noProof="0" dirty="0">
                <a:ln>
                  <a:noFill/>
                </a:ln>
                <a:solidFill>
                  <a:schemeClr val="tx1"/>
                </a:solidFill>
                <a:effectLst/>
                <a:uLnTx/>
                <a:uFillTx/>
                <a:latin typeface="+mj-lt"/>
                <a:ea typeface="+mj-ea"/>
                <a:cs typeface="+mj-cs"/>
              </a:rPr>
              <a:t>: </a:t>
            </a:r>
            <a:r>
              <a:rPr kumimoji="0" lang="en-US" sz="4400" b="1" i="0" u="none" strike="noStrike" kern="1200" cap="none" spc="0" normalizeH="0" baseline="0" noProof="0" dirty="0">
                <a:ln>
                  <a:noFill/>
                </a:ln>
                <a:effectLst/>
                <a:uLnTx/>
                <a:uFillTx/>
                <a:latin typeface="+mj-lt"/>
                <a:ea typeface="+mj-ea"/>
                <a:cs typeface="+mj-cs"/>
              </a:rPr>
              <a:t>Users</a:t>
            </a:r>
          </a:p>
        </p:txBody>
      </p:sp>
      <p:sp>
        <p:nvSpPr>
          <p:cNvPr id="8" name="Rectangle 7">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638975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Cloud Models"/>
          <p:cNvGraphicFramePr>
            <a:graphicFrameLocks noGrp="1"/>
          </p:cNvGraphicFramePr>
          <p:nvPr>
            <p:ph idx="1"/>
            <p:extLst>
              <p:ext uri="{D42A27DB-BD31-4B8C-83A1-F6EECF244321}">
                <p14:modId xmlns:p14="http://schemas.microsoft.com/office/powerpoint/2010/main" val="995097318"/>
              </p:ext>
            </p:extLst>
          </p:nvPr>
        </p:nvGraphicFramePr>
        <p:xfrm>
          <a:off x="848475" y="157904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Models </a:t>
            </a:r>
          </a:p>
        </p:txBody>
      </p:sp>
      <p:sp>
        <p:nvSpPr>
          <p:cNvPr id="5" name="Rectangle 4">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06501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Summary : Service Models &amp;Deployment Models</a:t>
            </a:r>
          </a:p>
        </p:txBody>
      </p:sp>
      <p:sp>
        <p:nvSpPr>
          <p:cNvPr id="7" name="Rectangle 6">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C183D7F6-B498-43B3-948B-1728B52AA6E4}">
                <adec:decorative xmlns:adec="http://schemas.microsoft.com/office/drawing/2017/decorative" val="1"/>
              </a:ext>
            </a:extLst>
          </p:cNvPr>
          <p:cNvSpPr/>
          <p:nvPr/>
        </p:nvSpPr>
        <p:spPr>
          <a:xfrm>
            <a:off x="0" y="6501384"/>
            <a:ext cx="12192000" cy="35661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5976" y="1743162"/>
            <a:ext cx="5662573" cy="2633453"/>
          </a:xfrm>
          <a:prstGeom prst="rect">
            <a:avLst/>
          </a:prstGeom>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760028" y="3035745"/>
            <a:ext cx="6431972" cy="2685118"/>
          </a:xfrm>
          <a:prstGeom prst="rect">
            <a:avLst/>
          </a:prstGeom>
        </p:spPr>
      </p:pic>
      <p:sp>
        <p:nvSpPr>
          <p:cNvPr id="4" name="TextBox 3"/>
          <p:cNvSpPr txBox="1"/>
          <p:nvPr/>
        </p:nvSpPr>
        <p:spPr>
          <a:xfrm>
            <a:off x="429846" y="1250462"/>
            <a:ext cx="4017108" cy="461665"/>
          </a:xfrm>
          <a:prstGeom prst="rect">
            <a:avLst/>
          </a:prstGeom>
          <a:noFill/>
        </p:spPr>
        <p:txBody>
          <a:bodyPr wrap="square" rtlCol="0">
            <a:spAutoFit/>
          </a:bodyPr>
          <a:lstStyle/>
          <a:p>
            <a:r>
              <a:rPr lang="en-US" sz="2400" b="1" dirty="0">
                <a:solidFill>
                  <a:schemeClr val="accent4">
                    <a:lumMod val="75000"/>
                  </a:schemeClr>
                </a:solidFill>
              </a:rPr>
              <a:t>Cloud Service Models</a:t>
            </a:r>
          </a:p>
        </p:txBody>
      </p:sp>
      <p:sp>
        <p:nvSpPr>
          <p:cNvPr id="9" name="TextBox 8"/>
          <p:cNvSpPr txBox="1"/>
          <p:nvPr/>
        </p:nvSpPr>
        <p:spPr>
          <a:xfrm>
            <a:off x="6545385" y="2348523"/>
            <a:ext cx="4017108" cy="461665"/>
          </a:xfrm>
          <a:prstGeom prst="rect">
            <a:avLst/>
          </a:prstGeom>
          <a:noFill/>
        </p:spPr>
        <p:txBody>
          <a:bodyPr wrap="square" rtlCol="0">
            <a:spAutoFit/>
          </a:bodyPr>
          <a:lstStyle/>
          <a:p>
            <a:r>
              <a:rPr lang="en-US" sz="2400" b="1" dirty="0">
                <a:solidFill>
                  <a:schemeClr val="accent4">
                    <a:lumMod val="75000"/>
                  </a:schemeClr>
                </a:solidFill>
              </a:rPr>
              <a:t>Cloud Deployment Models</a:t>
            </a:r>
          </a:p>
        </p:txBody>
      </p:sp>
    </p:spTree>
    <p:extLst>
      <p:ext uri="{BB962C8B-B14F-4D97-AF65-F5344CB8AC3E}">
        <p14:creationId xmlns:p14="http://schemas.microsoft.com/office/powerpoint/2010/main" val="515863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2993292"/>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a:t>
            </a:r>
          </a:p>
        </p:txBody>
      </p:sp>
      <p:sp>
        <p:nvSpPr>
          <p:cNvPr id="5" name="Rectangle 4">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749160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descr="Price Models"/>
          <p:cNvGraphicFramePr>
            <a:graphicFrameLocks noGrp="1"/>
          </p:cNvGraphicFramePr>
          <p:nvPr>
            <p:ph idx="1"/>
            <p:extLst>
              <p:ext uri="{D42A27DB-BD31-4B8C-83A1-F6EECF244321}">
                <p14:modId xmlns:p14="http://schemas.microsoft.com/office/powerpoint/2010/main" val="2382845213"/>
              </p:ext>
            </p:extLst>
          </p:nvPr>
        </p:nvGraphicFramePr>
        <p:xfrm>
          <a:off x="3086100" y="1998921"/>
          <a:ext cx="5356151" cy="318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1259726" y="2228921"/>
            <a:ext cx="2162735" cy="2215991"/>
          </a:xfrm>
          <a:prstGeom prst="rect">
            <a:avLst/>
          </a:prstGeom>
          <a:noFill/>
        </p:spPr>
        <p:txBody>
          <a:bodyPr wrap="square" lIns="91440" tIns="45720" rIns="91440" bIns="45720">
            <a:spAutoFit/>
          </a:bodyPr>
          <a:lstStyle/>
          <a:p>
            <a:pPr algn="ctr"/>
            <a:r>
              <a:rPr lang="en-US" sz="13800" b="1" cap="none" spc="0" dirty="0">
                <a:ln w="9525">
                  <a:solidFill>
                    <a:schemeClr val="bg1"/>
                  </a:solidFill>
                  <a:prstDash val="solid"/>
                </a:ln>
                <a:solidFill>
                  <a:schemeClr val="accent1">
                    <a:lumMod val="50000"/>
                  </a:schemeClr>
                </a:solidFill>
                <a:effectLst>
                  <a:outerShdw blurRad="12700" dist="38100" dir="2700000" algn="tl" rotWithShape="0">
                    <a:schemeClr val="accent5">
                      <a:lumMod val="60000"/>
                      <a:lumOff val="40000"/>
                    </a:schemeClr>
                  </a:outerShdw>
                </a:effectLst>
              </a:rPr>
              <a:t>$</a:t>
            </a:r>
          </a:p>
        </p:txBody>
      </p:sp>
      <p:sp>
        <p:nvSpPr>
          <p:cNvPr id="8" name="TextBox 7"/>
          <p:cNvSpPr txBox="1"/>
          <p:nvPr/>
        </p:nvSpPr>
        <p:spPr>
          <a:xfrm>
            <a:off x="234462" y="1195754"/>
            <a:ext cx="11496429" cy="461665"/>
          </a:xfrm>
          <a:prstGeom prst="rect">
            <a:avLst/>
          </a:prstGeom>
          <a:noFill/>
        </p:spPr>
        <p:txBody>
          <a:bodyPr wrap="square" rtlCol="0">
            <a:spAutoFit/>
          </a:bodyPr>
          <a:lstStyle/>
          <a:p>
            <a:r>
              <a:rPr lang="en-US" sz="2400" dirty="0"/>
              <a:t>There are a variety of price models in existence let’s categorize them in five main  model.</a:t>
            </a:r>
          </a:p>
        </p:txBody>
      </p:sp>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a:t>
            </a: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19054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6137" y="1547078"/>
            <a:ext cx="11703081" cy="3477875"/>
          </a:xfrm>
          <a:prstGeom prst="rect">
            <a:avLst/>
          </a:prstGeom>
        </p:spPr>
        <p:txBody>
          <a:bodyPr wrap="square">
            <a:spAutoFit/>
          </a:bodyPr>
          <a:lstStyle/>
          <a:p>
            <a:r>
              <a:rPr lang="en-US" sz="2000" dirty="0"/>
              <a:t>Utility models are metered price models whereby your usage of the service is monitored and you pay accordingly Originating from the price plans that utility companies have adopted, they are characterized by regular payments,</a:t>
            </a:r>
          </a:p>
          <a:p>
            <a:r>
              <a:rPr lang="en-US" sz="2000" dirty="0"/>
              <a:t>often monthly, to the cloud service provider. </a:t>
            </a:r>
          </a:p>
          <a:p>
            <a:r>
              <a:rPr lang="en-US" sz="2000" dirty="0"/>
              <a:t>Three utility price models are :</a:t>
            </a:r>
            <a:r>
              <a:rPr lang="en-US" sz="2000" dirty="0">
                <a:solidFill>
                  <a:srgbClr val="FF0000"/>
                </a:solidFill>
              </a:rPr>
              <a:t>consumption, transaction, and subscription </a:t>
            </a:r>
            <a:r>
              <a:rPr lang="en-US" sz="2000" dirty="0"/>
              <a:t>based price models. </a:t>
            </a:r>
          </a:p>
          <a:p>
            <a:endParaRPr lang="en-US" sz="2000" b="1" dirty="0"/>
          </a:p>
          <a:p>
            <a:r>
              <a:rPr lang="en-US" sz="2000" b="1" i="1" dirty="0"/>
              <a:t>Consumption-Based Price Model </a:t>
            </a:r>
            <a:r>
              <a:rPr lang="en-US" sz="2000" dirty="0"/>
              <a:t>The consumption price model is a commonly used model for IaaS and PaaS. You pay for the computing resources that you use, for example, amount of storage (in Megabytes or Gigabytes), computing or processing power (in terms of CPU cycles or number of processor cores used), and memory (in Megabytes or Gigabytes). An average consumption rate of these resources is computed over a day, week, or month and you pay for the average utilization.</a:t>
            </a:r>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Utility Based </a:t>
            </a:r>
            <a:r>
              <a:rPr kumimoji="0" lang="en-US" sz="2000" b="0" i="0" u="none" strike="noStrike" kern="1200" cap="none" spc="0" normalizeH="0" baseline="0" noProof="0" dirty="0">
                <a:ln>
                  <a:noFill/>
                </a:ln>
                <a:effectLst/>
                <a:uLnTx/>
                <a:uFillTx/>
                <a:latin typeface="+mj-lt"/>
                <a:ea typeface="+mj-ea"/>
                <a:cs typeface="+mj-cs"/>
              </a:rPr>
              <a:t>(1/4)</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697297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6137" y="1453560"/>
            <a:ext cx="11703081" cy="3477875"/>
          </a:xfrm>
          <a:prstGeom prst="rect">
            <a:avLst/>
          </a:prstGeom>
        </p:spPr>
        <p:txBody>
          <a:bodyPr wrap="square">
            <a:spAutoFit/>
          </a:bodyPr>
          <a:lstStyle/>
          <a:p>
            <a:r>
              <a:rPr lang="en-US" sz="2000" b="1" i="1" dirty="0"/>
              <a:t>Transaction-Based Price Model </a:t>
            </a:r>
            <a:r>
              <a:rPr lang="en-US" sz="2000" dirty="0"/>
              <a:t>Transaction-based pricing uses transactions, instead of computing resources as the basis for pricing. The transactions can be business related, such as invoices processed .You can also have transaction-based pricing with IaaS and PaaS, for example, by using the bandwidth as an indicator of computing resource utilization; thus, a </a:t>
            </a:r>
            <a:r>
              <a:rPr lang="en-US" sz="2000" dirty="0">
                <a:solidFill>
                  <a:schemeClr val="accent2">
                    <a:lumMod val="75000"/>
                  </a:schemeClr>
                </a:solidFill>
              </a:rPr>
              <a:t>consumption based price model can be converted to a transaction-based model </a:t>
            </a:r>
            <a:r>
              <a:rPr lang="en-US" sz="2000" dirty="0"/>
              <a:t>by assessing the bandwidth used by each transaction.</a:t>
            </a:r>
          </a:p>
          <a:p>
            <a:endParaRPr lang="en-US" sz="2000" dirty="0"/>
          </a:p>
          <a:p>
            <a:r>
              <a:rPr lang="en-US" sz="2000" b="1" i="1" dirty="0"/>
              <a:t>Subscription-Based Price Model </a:t>
            </a:r>
            <a:r>
              <a:rPr lang="en-US" sz="2000" dirty="0"/>
              <a:t>Similar to the all-you can-eat model, the subscription price model is when you pay a price, usually monthly, in order to use a service. For example, when you subscribe to a magazine, you pay a regular fee regardless of whether you actually read all of it, some of it, or none of its articles. If you no longer need the service you would need to provide a notice beforehand. Subscription pricing can be used well for all cloud deployment models.</a:t>
            </a:r>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Utility Based </a:t>
            </a:r>
            <a:r>
              <a:rPr kumimoji="0" lang="en-US" sz="2000" b="0" i="0" u="none" strike="noStrike" kern="1200" cap="none" spc="0" normalizeH="0" baseline="0" noProof="0" dirty="0">
                <a:ln>
                  <a:noFill/>
                </a:ln>
                <a:effectLst/>
                <a:uLnTx/>
                <a:uFillTx/>
                <a:latin typeface="+mj-lt"/>
                <a:ea typeface="+mj-ea"/>
                <a:cs typeface="+mj-cs"/>
              </a:rPr>
              <a:t>(2/4)</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39028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6137" y="1599032"/>
            <a:ext cx="11563408" cy="3928931"/>
          </a:xfrm>
        </p:spPr>
        <p:txBody>
          <a:bodyPr>
            <a:normAutofit/>
          </a:bodyPr>
          <a:lstStyle/>
          <a:p>
            <a:r>
              <a:rPr lang="en-US" sz="2000" dirty="0"/>
              <a:t>Service models use the benefit delivered to you, such as the SLA realized, risk transfer, or money saved, as the criteria for defining the price you pay for the cloud service. </a:t>
            </a:r>
          </a:p>
          <a:p>
            <a:pPr lvl="1"/>
            <a:r>
              <a:rPr lang="en-US" sz="2000" dirty="0"/>
              <a:t>Three service based price models are :</a:t>
            </a:r>
            <a:r>
              <a:rPr lang="en-US" sz="2000" dirty="0">
                <a:solidFill>
                  <a:srgbClr val="FF0000"/>
                </a:solidFill>
              </a:rPr>
              <a:t>fixed ,volume and tiered </a:t>
            </a:r>
            <a:r>
              <a:rPr lang="en-US" sz="2000" dirty="0"/>
              <a:t>based price models. </a:t>
            </a:r>
          </a:p>
          <a:p>
            <a:pPr lvl="1"/>
            <a:endParaRPr lang="en-US" sz="2000" dirty="0"/>
          </a:p>
          <a:p>
            <a:r>
              <a:rPr lang="en-US" sz="2000" b="1" i="1" dirty="0"/>
              <a:t>Fixed Price Model </a:t>
            </a:r>
            <a:r>
              <a:rPr lang="en-US" sz="2000" dirty="0"/>
              <a:t>The price that you pay for this service is fixed on a yearly, quarterly, or monthly basis. The fixed price can be made up of two components: recurring and nonrecurring prices. The latter is a one-off amount that you pay at the outset followed by recurring payments at regular intervals. The fixed price model is generally chosen when you have a clearly defined scope that is aligned to your </a:t>
            </a:r>
            <a:r>
              <a:rPr lang="en-US" sz="2000" b="1" i="1" dirty="0">
                <a:solidFill>
                  <a:srgbClr val="7030A0"/>
                </a:solidFill>
              </a:rPr>
              <a:t>short-term goals</a:t>
            </a:r>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Service Based </a:t>
            </a:r>
            <a:r>
              <a:rPr kumimoji="0" lang="en-US" sz="2000" b="0" i="0" u="none" strike="noStrike" kern="1200" cap="none" spc="0" normalizeH="0" baseline="0" noProof="0" dirty="0">
                <a:ln>
                  <a:noFill/>
                </a:ln>
                <a:effectLst/>
                <a:uLnTx/>
                <a:uFillTx/>
                <a:latin typeface="+mj-lt"/>
                <a:ea typeface="+mj-ea"/>
                <a:cs typeface="+mj-cs"/>
              </a:rPr>
              <a:t>(3/4)</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198664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6137" y="1506683"/>
            <a:ext cx="11563408" cy="3039917"/>
          </a:xfrm>
        </p:spPr>
        <p:txBody>
          <a:bodyPr>
            <a:normAutofit/>
          </a:bodyPr>
          <a:lstStyle/>
          <a:p>
            <a:r>
              <a:rPr lang="en-US" sz="2000" b="1" i="1" dirty="0"/>
              <a:t>Volume-Based Price Model </a:t>
            </a:r>
            <a:r>
              <a:rPr lang="en-US" sz="2000" dirty="0"/>
              <a:t>Volume can relate to the number of users, amount of storage space, speed of different price tiers for them, with each SLA tier providing greater benefits to you.</a:t>
            </a:r>
          </a:p>
          <a:p>
            <a:endParaRPr lang="en-US" sz="2000" dirty="0"/>
          </a:p>
          <a:p>
            <a:r>
              <a:rPr lang="en-US" sz="2000" b="1" i="1" dirty="0"/>
              <a:t>Tiered Price Model </a:t>
            </a:r>
            <a:r>
              <a:rPr lang="en-US" sz="2000" dirty="0"/>
              <a:t>The tiered price model uses a tiered form of pricing that is based on SLAs, volume, or amount spent. It is similar to the tiers that airlines have for their membership levels that are determined by the amount you spend on travel with the airline. With cloud computing a similar form of tiered pricing can apply with greater discounts provided that you spend a certain amount each year. Alternatively, you could have tiers based on the SLAs such that the more stringent the SLAs, the more you pay. For example, there could be three SLA tiers and three different price tiers for them.</a:t>
            </a:r>
            <a:endParaRPr lang="en-US" sz="1800" dirty="0"/>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Service Based </a:t>
            </a:r>
            <a:r>
              <a:rPr kumimoji="0" lang="en-US" sz="2000" b="0" i="0" u="none" strike="noStrike" kern="1200" cap="none" spc="0" normalizeH="0" baseline="0" noProof="0" dirty="0">
                <a:ln>
                  <a:noFill/>
                </a:ln>
                <a:effectLst/>
                <a:uLnTx/>
                <a:uFillTx/>
                <a:latin typeface="+mj-lt"/>
                <a:ea typeface="+mj-ea"/>
                <a:cs typeface="+mj-cs"/>
              </a:rPr>
              <a:t>(4/4)</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83556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6137" y="1451552"/>
            <a:ext cx="10967662" cy="5021983"/>
          </a:xfrm>
        </p:spPr>
        <p:txBody>
          <a:bodyPr>
            <a:normAutofit/>
          </a:bodyPr>
          <a:lstStyle/>
          <a:p>
            <a:r>
              <a:rPr lang="en-US" sz="2000" dirty="0"/>
              <a:t>Performance models are benchmark-based models that rely on key metrics, or benchmarks, to decide the price paid. Most performance models originate from employee remuneration or outsourcing related price strategies but can be applied to cloud computing, especially to a private or hybrid cloud service. Sometimes these models are used to align your business goals to those of your service provider’s goals in order to create a true partnership.</a:t>
            </a:r>
          </a:p>
          <a:p>
            <a:pPr lvl="1"/>
            <a:r>
              <a:rPr lang="en-US" sz="2000" dirty="0"/>
              <a:t>Three service performance price models are :</a:t>
            </a:r>
            <a:r>
              <a:rPr lang="en-US" sz="2000" dirty="0">
                <a:solidFill>
                  <a:srgbClr val="FF0000"/>
                </a:solidFill>
              </a:rPr>
              <a:t>outcome , business-linked and gain-share </a:t>
            </a:r>
            <a:r>
              <a:rPr lang="en-US" sz="2000" dirty="0"/>
              <a:t>based price models. </a:t>
            </a:r>
          </a:p>
          <a:p>
            <a:pPr lvl="1"/>
            <a:endParaRPr lang="en-US" sz="2000" dirty="0"/>
          </a:p>
          <a:p>
            <a:r>
              <a:rPr lang="en-US" sz="2000" b="1" i="1" dirty="0"/>
              <a:t>Outcome-Based Price Model </a:t>
            </a:r>
            <a:r>
              <a:rPr lang="en-US" sz="2000" dirty="0"/>
              <a:t>If your department wants to use cloud computing because it wants to reduce time to market (this being one of the seven value models) then you may want to negotiate a “bonus” payment to the cloud service provider that is linked to that outcome. Most outcomes use metrics that relate to cloud computing’s value proposition, as expressed by the value models that we consider in the next section.</a:t>
            </a:r>
          </a:p>
          <a:p>
            <a:endParaRPr lang="en-US" dirty="0"/>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Performance Based </a:t>
            </a:r>
            <a:r>
              <a:rPr kumimoji="0" lang="en-US" sz="2000" b="0" i="0" u="none" strike="noStrike" kern="1200" cap="none" spc="0" normalizeH="0" baseline="0" noProof="0" dirty="0">
                <a:ln>
                  <a:noFill/>
                </a:ln>
                <a:effectLst/>
                <a:uLnTx/>
                <a:uFillTx/>
                <a:latin typeface="+mj-lt"/>
                <a:ea typeface="+mj-ea"/>
                <a:cs typeface="+mj-cs"/>
              </a:rPr>
              <a:t>(1/2)</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382238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92" y="1485900"/>
            <a:ext cx="10886208" cy="4691063"/>
          </a:xfrm>
        </p:spPr>
        <p:txBody>
          <a:bodyPr>
            <a:normAutofit/>
          </a:bodyPr>
          <a:lstStyle/>
          <a:p>
            <a:r>
              <a:rPr lang="en-US" sz="2200" b="1" i="1" dirty="0"/>
              <a:t>Business-Linked Price Model </a:t>
            </a:r>
            <a:r>
              <a:rPr lang="en-US" sz="2200" dirty="0"/>
              <a:t>Whereas outcome based models use metrics that measure the value of cloud computing, business-linked models measure the contribution that cloud computing makes to the KPIs that affect your business model. ( all outcomes should match the KPI metrics)</a:t>
            </a:r>
          </a:p>
          <a:p>
            <a:endParaRPr lang="en-US" sz="2200" dirty="0"/>
          </a:p>
          <a:p>
            <a:r>
              <a:rPr lang="en-US" sz="2200" b="1" i="1" dirty="0"/>
              <a:t>Gain-Share Price Model </a:t>
            </a:r>
            <a:r>
              <a:rPr lang="en-US" sz="2200" dirty="0"/>
              <a:t>The gain-share model has its   roots in employees’ remuneration schemes. The idea is that as the organization gains, it shares some of those gains with its employees. A typical gain-sharing organization measures its own performance and shares the profits with all its employees using a predetermined formula.</a:t>
            </a:r>
          </a:p>
          <a:p>
            <a:r>
              <a:rPr lang="en-US" sz="2200" dirty="0"/>
              <a:t>The organization’s actual performance is compared to its historical average (known as its standard or baseline  In a cloud computing context, instead of having penalties should certain SLAs not be met, you reward the service provider by sharing your profits if the SLAs are exceeded.</a:t>
            </a:r>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Performance Based </a:t>
            </a:r>
            <a:r>
              <a:rPr kumimoji="0" lang="en-US" sz="2000" b="0" i="0" u="none" strike="noStrike" kern="1200" cap="none" spc="0" normalizeH="0" baseline="0" noProof="0" dirty="0">
                <a:ln>
                  <a:noFill/>
                </a:ln>
                <a:effectLst/>
                <a:uLnTx/>
                <a:uFillTx/>
                <a:latin typeface="+mj-lt"/>
                <a:ea typeface="+mj-ea"/>
                <a:cs typeface="+mj-cs"/>
              </a:rPr>
              <a:t>(2/2)</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422459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6820" y="1221839"/>
            <a:ext cx="11678994" cy="4170776"/>
          </a:xfrm>
        </p:spPr>
        <p:txBody>
          <a:bodyPr>
            <a:noAutofit/>
          </a:bodyPr>
          <a:lstStyle/>
          <a:p>
            <a:r>
              <a:rPr lang="en-US" sz="2000" dirty="0"/>
              <a:t>Certain price models are driven by marketing rather than performance. The key driver behind such models is to attract as much custom as possible and to then monetize it to create a profit.</a:t>
            </a:r>
          </a:p>
          <a:p>
            <a:pPr lvl="1"/>
            <a:r>
              <a:rPr lang="en-US" sz="2000" dirty="0"/>
              <a:t>Two market oriented price models are :</a:t>
            </a:r>
            <a:r>
              <a:rPr lang="en-US" sz="2000" dirty="0">
                <a:solidFill>
                  <a:srgbClr val="FF0000"/>
                </a:solidFill>
              </a:rPr>
              <a:t> freemium, razor-and-blade </a:t>
            </a:r>
            <a:r>
              <a:rPr lang="en-US" sz="2000" dirty="0"/>
              <a:t>based price models. </a:t>
            </a:r>
          </a:p>
          <a:p>
            <a:r>
              <a:rPr lang="en-US" sz="2000" b="1" i="1" dirty="0"/>
              <a:t>Freemium Price Model </a:t>
            </a:r>
            <a:r>
              <a:rPr lang="en-US" sz="2000" dirty="0"/>
              <a:t>There are two types of freemium.</a:t>
            </a:r>
          </a:p>
          <a:p>
            <a:pPr lvl="1"/>
            <a:r>
              <a:rPr lang="en-US" sz="2000" dirty="0"/>
              <a:t>One is where you try before you buy a more enhanced service, </a:t>
            </a:r>
          </a:p>
          <a:p>
            <a:pPr lvl="1"/>
            <a:r>
              <a:rPr lang="en-US" sz="2000" dirty="0"/>
              <a:t>Second the other type is where you get a free service but the advertisements provided to you make up for the service’s price. </a:t>
            </a:r>
          </a:p>
          <a:p>
            <a:r>
              <a:rPr lang="en-US" sz="2000" dirty="0"/>
              <a:t>This model is especially suited to SaaS because many software companies such as LinkedIn and Dropbox use it well. They offer a free version of their product that has limited functionality but provide you the option to pay for a premium service with extra features. The idea is to offer enough value to users in the free version in order to attract and retain them, and more value in the enhanced version to ensure that the users convert and maximize the service provider’s revenue.</a:t>
            </a:r>
          </a:p>
          <a:p>
            <a:pPr marL="0" indent="0">
              <a:buNone/>
            </a:pPr>
            <a:endParaRPr lang="en-US" sz="2000" dirty="0"/>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Market Oriented Based </a:t>
            </a:r>
            <a:r>
              <a:rPr kumimoji="0" lang="en-US" sz="2000" b="0" i="0" u="none" strike="noStrike" kern="1200" cap="none" spc="0" normalizeH="0" baseline="0" noProof="0" dirty="0">
                <a:ln>
                  <a:noFill/>
                </a:ln>
                <a:effectLst/>
                <a:uLnTx/>
                <a:uFillTx/>
                <a:latin typeface="+mj-lt"/>
                <a:ea typeface="+mj-ea"/>
                <a:cs typeface="+mj-cs"/>
              </a:rPr>
              <a:t>(1/2)</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780080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2993292"/>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Deployment Models </a:t>
            </a:r>
          </a:p>
        </p:txBody>
      </p:sp>
      <p:sp>
        <p:nvSpPr>
          <p:cNvPr id="5" name="Rectangle 4">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134984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1670" y="1330037"/>
            <a:ext cx="11678994" cy="3813464"/>
          </a:xfrm>
        </p:spPr>
        <p:txBody>
          <a:bodyPr>
            <a:noAutofit/>
          </a:bodyPr>
          <a:lstStyle/>
          <a:p>
            <a:r>
              <a:rPr lang="en-US" sz="2000" b="1" i="1" dirty="0"/>
              <a:t>Razor-and-Blades Price Model </a:t>
            </a:r>
            <a:r>
              <a:rPr lang="en-US" sz="2000" dirty="0"/>
              <a:t>This pricing model relies on two components, a base component and a reusable component that the base component needs in order to deliver a service. It is akin to selling you razors cheaply, or even giving them away for free, and then making up for it from the prices of the consumable blades. </a:t>
            </a:r>
          </a:p>
          <a:p>
            <a:r>
              <a:rPr lang="en-US" sz="2000" dirty="0"/>
              <a:t>Printers are another example; they are sold cheaply, but the price is made up from the printer ink supplies. In cloud computing, a device or an app that uses a cloud service may be given away, but the price may be made up from the data that is stored, analyzed, and presented by the cloud service. </a:t>
            </a:r>
          </a:p>
          <a:p>
            <a:r>
              <a:rPr lang="en-US" sz="2000" dirty="0"/>
              <a:t>For example, you could have a blood pressure monitor that sends data automatically to a cloud </a:t>
            </a:r>
            <a:r>
              <a:rPr lang="en-US" sz="2000" dirty="0" err="1"/>
              <a:t>service.The</a:t>
            </a:r>
            <a:r>
              <a:rPr lang="en-US" sz="2000" dirty="0"/>
              <a:t> cloud service would then store and analyze the data, which it would use to alert you if a certain blood pressure level were traversed. </a:t>
            </a:r>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Market Oriented Based </a:t>
            </a:r>
            <a:r>
              <a:rPr kumimoji="0" lang="en-US" sz="2000" b="0" i="0" u="none" strike="noStrike" kern="1200" cap="none" spc="0" normalizeH="0" baseline="0" noProof="0" dirty="0">
                <a:ln>
                  <a:noFill/>
                </a:ln>
                <a:effectLst/>
                <a:uLnTx/>
                <a:uFillTx/>
                <a:latin typeface="+mj-lt"/>
                <a:ea typeface="+mj-ea"/>
                <a:cs typeface="+mj-cs"/>
              </a:rPr>
              <a:t>(2/2)</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47515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11021" y="1522364"/>
            <a:ext cx="11239112" cy="4351338"/>
          </a:xfrm>
        </p:spPr>
        <p:txBody>
          <a:bodyPr>
            <a:normAutofit/>
          </a:bodyPr>
          <a:lstStyle/>
          <a:p>
            <a:r>
              <a:rPr lang="en-US" sz="2200" dirty="0"/>
              <a:t>The utility, service, and performance price can be combined to produce hybrid price models. For instance, you could have a subscription-based system that utilizes a tiered approach. If the dollar spend per annum were to be at a certain level, then that level would decide the discount tier that would apply to you. </a:t>
            </a:r>
          </a:p>
          <a:p>
            <a:r>
              <a:rPr lang="en-US" sz="2200" dirty="0"/>
              <a:t>One other approach would be to combine the risk transfer of the fixed model with the affordability of one of the utility price models to provide a fixed, monthly, price to the user such that they may consume as much of the service as they wish for that fixed monthly fee. </a:t>
            </a:r>
          </a:p>
          <a:p>
            <a:r>
              <a:rPr lang="en-US" sz="2200" dirty="0"/>
              <a:t>This type of hybrid price model is quite common to many public cloud services such as Google docs and Microsoft Office 365.</a:t>
            </a:r>
          </a:p>
        </p:txBody>
      </p:sp>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Price Models : </a:t>
            </a:r>
            <a:r>
              <a:rPr kumimoji="0" lang="en-US" sz="4400" b="0" i="0" u="none" strike="noStrike" kern="1200" cap="none" spc="0" normalizeH="0" baseline="0" noProof="0" dirty="0">
                <a:ln>
                  <a:noFill/>
                </a:ln>
                <a:effectLst/>
                <a:uLnTx/>
                <a:uFillTx/>
                <a:latin typeface="+mj-lt"/>
                <a:ea typeface="+mj-ea"/>
                <a:cs typeface="+mj-cs"/>
              </a:rPr>
              <a:t>Hybrid</a:t>
            </a:r>
            <a:endParaRPr kumimoji="0" lang="en-US" sz="4400" b="1" i="0" u="none" strike="noStrike" kern="1200" cap="none" spc="0" normalizeH="0" baseline="0" noProof="0" dirty="0">
              <a:ln>
                <a:noFill/>
              </a:ln>
              <a:effectLst/>
              <a:uLnTx/>
              <a:uFillTx/>
              <a:latin typeface="+mj-lt"/>
              <a:ea typeface="+mj-ea"/>
              <a:cs typeface="+mj-cs"/>
            </a:endParaRP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0"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672893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2993292"/>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a:t>
            </a:r>
          </a:p>
        </p:txBody>
      </p:sp>
      <p:sp>
        <p:nvSpPr>
          <p:cNvPr id="5" name="Rectangle 4">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41025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a:t>
            </a:r>
          </a:p>
        </p:txBody>
      </p:sp>
      <p:graphicFrame>
        <p:nvGraphicFramePr>
          <p:cNvPr id="9" name="Content Placeholder 8">
            <a:extLs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408965791"/>
              </p:ext>
            </p:extLst>
          </p:nvPr>
        </p:nvGraphicFramePr>
        <p:xfrm>
          <a:off x="710046" y="3096490"/>
          <a:ext cx="10515600" cy="3475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p:cNvSpPr/>
          <p:nvPr/>
        </p:nvSpPr>
        <p:spPr>
          <a:xfrm>
            <a:off x="413713" y="1051008"/>
            <a:ext cx="11558154" cy="1446550"/>
          </a:xfrm>
          <a:prstGeom prst="rect">
            <a:avLst/>
          </a:prstGeom>
        </p:spPr>
        <p:txBody>
          <a:bodyPr wrap="square">
            <a:spAutoFit/>
          </a:bodyPr>
          <a:lstStyle/>
          <a:p>
            <a:r>
              <a:rPr lang="en-US" sz="2200" dirty="0"/>
              <a:t>In various disciplines, different types of value models exist. Just to name a few, there are the user expectancy value model, the place value model, and the customer value model. For our purposes in cloud computing, however, a value model is a standard pattern that defines value to you, as a user of cloud computing, and that is common to a number of users in similar situations.</a:t>
            </a: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882872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90980" y="2310246"/>
            <a:ext cx="4400550" cy="4191000"/>
          </a:xfrm>
          <a:prstGeom prst="rect">
            <a:avLst/>
          </a:prstGeom>
        </p:spPr>
      </p:pic>
      <p:sp>
        <p:nvSpPr>
          <p:cNvPr id="10" name="Rectangle 9"/>
          <p:cNvSpPr/>
          <p:nvPr/>
        </p:nvSpPr>
        <p:spPr>
          <a:xfrm>
            <a:off x="460664" y="1401606"/>
            <a:ext cx="9317181" cy="4493538"/>
          </a:xfrm>
          <a:prstGeom prst="rect">
            <a:avLst/>
          </a:prstGeom>
        </p:spPr>
        <p:txBody>
          <a:bodyPr wrap="square">
            <a:spAutoFit/>
          </a:bodyPr>
          <a:lstStyle/>
          <a:p>
            <a:r>
              <a:rPr lang="en-US" sz="2200" dirty="0"/>
              <a:t>In order to provide a computing service, your IT department would need to spend capital up-front in order to create and maintain the service. And for that service to remain within the bounds of your SLAs, the </a:t>
            </a:r>
          </a:p>
          <a:p>
            <a:r>
              <a:rPr lang="en-US" sz="2200" dirty="0"/>
              <a:t>IT department would need to create extra capacity. </a:t>
            </a:r>
          </a:p>
          <a:p>
            <a:r>
              <a:rPr lang="en-US" sz="2200" dirty="0"/>
              <a:t>All this capital expenditure represents an opportunity cost</a:t>
            </a:r>
          </a:p>
          <a:p>
            <a:r>
              <a:rPr lang="en-US" sz="2200" dirty="0"/>
              <a:t>to you as the capital could have been employed elsewhere </a:t>
            </a:r>
          </a:p>
          <a:p>
            <a:r>
              <a:rPr lang="en-US" sz="2200" dirty="0"/>
              <a:t>to pursue a business opportunity. </a:t>
            </a:r>
          </a:p>
          <a:p>
            <a:endParaRPr lang="en-US" sz="2200" dirty="0"/>
          </a:p>
          <a:p>
            <a:r>
              <a:rPr lang="en-US" sz="2200" dirty="0"/>
              <a:t>Conversely, should the actual demand exceed the compute </a:t>
            </a:r>
          </a:p>
          <a:p>
            <a:r>
              <a:rPr lang="en-US" sz="2200" dirty="0"/>
              <a:t>Capacity that you have invested capital in, the extra demand</a:t>
            </a:r>
          </a:p>
          <a:p>
            <a:r>
              <a:rPr lang="en-US" sz="2200" dirty="0"/>
              <a:t> will either not be met or will translate to degraded SLAs. </a:t>
            </a:r>
          </a:p>
          <a:p>
            <a:r>
              <a:rPr lang="en-US" sz="2200" dirty="0"/>
              <a:t>The end result will be an opportunity loss to your business, </a:t>
            </a:r>
          </a:p>
          <a:p>
            <a:r>
              <a:rPr lang="en-US" sz="2200" dirty="0"/>
              <a:t>since the unmet demand will cause loss of business to you.</a:t>
            </a:r>
          </a:p>
        </p:txBody>
      </p:sp>
      <p:sp>
        <p:nvSpPr>
          <p:cNvPr id="6"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Operation Expense</a:t>
            </a:r>
            <a:endParaRPr kumimoji="0" lang="en-US" sz="4400" b="1" i="0" u="none" strike="noStrike" kern="1200" cap="none" spc="0" normalizeH="0" baseline="0" noProof="0" dirty="0">
              <a:ln>
                <a:noFill/>
              </a:ln>
              <a:effectLst/>
              <a:uLnTx/>
              <a:uFillTx/>
              <a:latin typeface="+mj-lt"/>
              <a:ea typeface="+mj-ea"/>
              <a:cs typeface="+mj-cs"/>
            </a:endParaRPr>
          </a:p>
        </p:txBody>
      </p:sp>
      <p:sp>
        <p:nvSpPr>
          <p:cNvPr id="7" name="Rectangle 6">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136458" y="50781"/>
            <a:ext cx="927388" cy="1260157"/>
          </a:xfrm>
          <a:prstGeom prst="rect">
            <a:avLst/>
          </a:prstGeom>
        </p:spPr>
      </p:pic>
    </p:spTree>
    <p:extLst>
      <p:ext uri="{BB962C8B-B14F-4D97-AF65-F5344CB8AC3E}">
        <p14:creationId xmlns:p14="http://schemas.microsoft.com/office/powerpoint/2010/main" val="1525163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003472" y="2155402"/>
            <a:ext cx="4876800" cy="4572000"/>
          </a:xfrm>
          <a:prstGeom prst="rect">
            <a:avLst/>
          </a:prstGeom>
        </p:spPr>
      </p:pic>
      <p:sp>
        <p:nvSpPr>
          <p:cNvPr id="10" name="Rectangle 9">
            <a:extLst>
              <a:ext uri="{C183D7F6-B498-43B3-948B-1728B52AA6E4}">
                <adec:decorative xmlns:adec="http://schemas.microsoft.com/office/drawing/2017/decorative" val="1"/>
              </a:ext>
            </a:extLst>
          </p:cNvPr>
          <p:cNvSpPr/>
          <p:nvPr/>
        </p:nvSpPr>
        <p:spPr>
          <a:xfrm>
            <a:off x="710046" y="1401606"/>
            <a:ext cx="9317181" cy="369332"/>
          </a:xfrm>
          <a:prstGeom prst="rect">
            <a:avLst/>
          </a:prstGeom>
        </p:spPr>
        <p:txBody>
          <a:bodyPr wrap="square">
            <a:spAutoFit/>
          </a:bodyPr>
          <a:lstStyle/>
          <a:p>
            <a:r>
              <a:rPr lang="en-US" dirty="0"/>
              <a:t> </a:t>
            </a:r>
          </a:p>
        </p:txBody>
      </p:sp>
      <p:sp>
        <p:nvSpPr>
          <p:cNvPr id="3" name="Rectangle 2"/>
          <p:cNvSpPr/>
          <p:nvPr/>
        </p:nvSpPr>
        <p:spPr>
          <a:xfrm>
            <a:off x="386137" y="1166567"/>
            <a:ext cx="10515600" cy="5509200"/>
          </a:xfrm>
          <a:prstGeom prst="rect">
            <a:avLst/>
          </a:prstGeom>
        </p:spPr>
        <p:txBody>
          <a:bodyPr wrap="square">
            <a:spAutoFit/>
          </a:bodyPr>
          <a:lstStyle/>
          <a:p>
            <a:r>
              <a:rPr lang="en-US" sz="2200" dirty="0"/>
              <a:t>Every product or service that your business provides to your customers has a life cycle that comprises of development, testing, launch, marketing and normal business usage.</a:t>
            </a:r>
          </a:p>
          <a:p>
            <a:r>
              <a:rPr lang="en-US" sz="2200" dirty="0"/>
              <a:t>During each of these phases, differing demands are</a:t>
            </a:r>
          </a:p>
          <a:p>
            <a:r>
              <a:rPr lang="en-US" sz="2200" dirty="0"/>
              <a:t>placed upon computing so that you will have periods </a:t>
            </a:r>
          </a:p>
          <a:p>
            <a:r>
              <a:rPr lang="en-US" sz="2200" dirty="0"/>
              <a:t>Consisting of peaks and troughs over the entire life cycle.</a:t>
            </a:r>
          </a:p>
          <a:p>
            <a:endParaRPr lang="en-US" sz="2200" dirty="0"/>
          </a:p>
          <a:p>
            <a:r>
              <a:rPr lang="en-US" sz="2200" dirty="0"/>
              <a:t>To ensure that you meet all these demands, you will need to</a:t>
            </a:r>
          </a:p>
          <a:p>
            <a:r>
              <a:rPr lang="en-US" sz="2200" dirty="0"/>
              <a:t>invest and disinvest in overprovisioning compute capacity.</a:t>
            </a:r>
          </a:p>
          <a:p>
            <a:endParaRPr lang="en-US" sz="2200" dirty="0"/>
          </a:p>
          <a:p>
            <a:r>
              <a:rPr lang="en-US" sz="2200" dirty="0"/>
              <a:t>In any case, there will inevitably be periods where the</a:t>
            </a:r>
          </a:p>
          <a:p>
            <a:r>
              <a:rPr lang="en-US" sz="2200" dirty="0"/>
              <a:t>demand will simply be unmet—especially during product</a:t>
            </a:r>
          </a:p>
          <a:p>
            <a:r>
              <a:rPr lang="en-US" sz="2200" dirty="0"/>
              <a:t>launches and marketing drives</a:t>
            </a:r>
          </a:p>
          <a:p>
            <a:endParaRPr lang="en-US" sz="2200" dirty="0"/>
          </a:p>
          <a:p>
            <a:r>
              <a:rPr lang="en-US" sz="2200" dirty="0"/>
              <a:t>Elasticity to ensure that the various demands on computing</a:t>
            </a:r>
          </a:p>
          <a:p>
            <a:r>
              <a:rPr lang="en-US" sz="2200" dirty="0"/>
              <a:t>during your product’s life cycle will be met on an as-needed</a:t>
            </a:r>
          </a:p>
          <a:p>
            <a:r>
              <a:rPr lang="en-US" sz="2200" dirty="0"/>
              <a:t>basis.</a:t>
            </a:r>
          </a:p>
        </p:txBody>
      </p:sp>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User Demand Flexibility</a:t>
            </a:r>
            <a:endParaRPr kumimoji="0" lang="en-US" sz="4400" b="1" i="0" u="none" strike="noStrike" kern="1200" cap="none" spc="0" normalizeH="0" baseline="0" noProof="0" dirty="0">
              <a:ln>
                <a:noFill/>
              </a:ln>
              <a:effectLst/>
              <a:uLnTx/>
              <a:uFillTx/>
              <a:latin typeface="+mj-lt"/>
              <a:ea typeface="+mj-ea"/>
              <a:cs typeface="+mj-cs"/>
            </a:endParaRPr>
          </a:p>
        </p:txBody>
      </p:sp>
      <p:sp>
        <p:nvSpPr>
          <p:cNvPr id="11" name="Rectangle 10">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39055" y="50781"/>
            <a:ext cx="941243" cy="1260157"/>
          </a:xfrm>
          <a:prstGeom prst="rect">
            <a:avLst/>
          </a:prstGeom>
        </p:spPr>
      </p:pic>
    </p:spTree>
    <p:extLst>
      <p:ext uri="{BB962C8B-B14F-4D97-AF65-F5344CB8AC3E}">
        <p14:creationId xmlns:p14="http://schemas.microsoft.com/office/powerpoint/2010/main" val="2145319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6215" y="1017142"/>
            <a:ext cx="10207985" cy="1015663"/>
          </a:xfrm>
          <a:prstGeom prst="rect">
            <a:avLst/>
          </a:prstGeom>
        </p:spPr>
        <p:txBody>
          <a:bodyPr wrap="square">
            <a:spAutoFit/>
          </a:bodyPr>
          <a:lstStyle/>
          <a:p>
            <a:pPr marL="342900" indent="-342900">
              <a:buFont typeface="Arial" panose="020B0604020202020204" pitchFamily="34" charset="0"/>
              <a:buChar char="•"/>
            </a:pPr>
            <a:r>
              <a:rPr lang="en-US" sz="2000" dirty="0"/>
              <a:t>Over time the general trend in price for computing—regardless of whether it is traditional or cloud computing— is downward. This is because of newer technologies coming onto the scene at a fast pace and on a regular basis.</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809040" y="1853950"/>
            <a:ext cx="4171678" cy="2856511"/>
          </a:xfrm>
          <a:prstGeom prst="rect">
            <a:avLst/>
          </a:prstGeom>
        </p:spPr>
      </p:pic>
      <p:sp>
        <p:nvSpPr>
          <p:cNvPr id="7" name="Rectangle 6"/>
          <p:cNvSpPr/>
          <p:nvPr/>
        </p:nvSpPr>
        <p:spPr>
          <a:xfrm>
            <a:off x="536214" y="2221027"/>
            <a:ext cx="6989618" cy="2862322"/>
          </a:xfrm>
          <a:prstGeom prst="rect">
            <a:avLst/>
          </a:prstGeom>
        </p:spPr>
        <p:txBody>
          <a:bodyPr wrap="square">
            <a:spAutoFit/>
          </a:bodyPr>
          <a:lstStyle/>
          <a:p>
            <a:pPr marL="342900" indent="-342900">
              <a:buFont typeface="Arial" panose="020B0604020202020204" pitchFamily="34" charset="0"/>
              <a:buChar char="•"/>
            </a:pPr>
            <a:r>
              <a:rPr lang="en-US" sz="2000" dirty="0"/>
              <a:t>Another contributing factor to the downward trend is the economies of scale resulting from the adoption of new technologies as the older ones reach obsolescence. Cloud computing gives you the ability to further introduce a step change to the downward price curve by </a:t>
            </a:r>
            <a:r>
              <a:rPr lang="en-US" sz="2000" dirty="0">
                <a:solidFill>
                  <a:srgbClr val="FF0000"/>
                </a:solidFill>
              </a:rPr>
              <a:t>using different price </a:t>
            </a:r>
            <a:r>
              <a:rPr lang="en-US" sz="2000" dirty="0"/>
              <a:t>models as your needs and volume requirements change.</a:t>
            </a:r>
          </a:p>
          <a:p>
            <a:pPr marL="342900" indent="-342900">
              <a:buFont typeface="Arial" panose="020B0604020202020204" pitchFamily="34" charset="0"/>
              <a:buChar char="•"/>
            </a:pPr>
            <a:r>
              <a:rPr lang="en-US" sz="2000" dirty="0"/>
              <a:t>For instance, at lower volumes, a consumption price model might be optimum for you, whereas a performance price model might be more suitable at higher volumes.</a:t>
            </a:r>
          </a:p>
        </p:txBody>
      </p:sp>
      <p:sp>
        <p:nvSpPr>
          <p:cNvPr id="9" name="Rectangle 8"/>
          <p:cNvSpPr/>
          <p:nvPr/>
        </p:nvSpPr>
        <p:spPr>
          <a:xfrm>
            <a:off x="536214" y="5186982"/>
            <a:ext cx="11008085" cy="1015663"/>
          </a:xfrm>
          <a:prstGeom prst="rect">
            <a:avLst/>
          </a:prstGeom>
        </p:spPr>
        <p:txBody>
          <a:bodyPr wrap="square">
            <a:spAutoFit/>
          </a:bodyPr>
          <a:lstStyle/>
          <a:p>
            <a:pPr marL="342900" indent="-342900">
              <a:buFont typeface="Arial" panose="020B0604020202020204" pitchFamily="34" charset="0"/>
              <a:buChar char="•"/>
            </a:pPr>
            <a:r>
              <a:rPr lang="en-US" sz="2000" dirty="0"/>
              <a:t>Different price models to lower computing costs over time as demand, volume, and circumstances change. Tiered and hybrid models are examples where the cloud service provider takes advantage of this to offer you greater discounts with increases in volume.</a:t>
            </a:r>
          </a:p>
        </p:txBody>
      </p:sp>
      <p:sp>
        <p:nvSpPr>
          <p:cNvPr id="11"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Price Flexibility</a:t>
            </a:r>
            <a:endParaRPr kumimoji="0" lang="en-US" sz="4400" b="1" i="0" u="none" strike="noStrike" kern="1200" cap="none" spc="0" normalizeH="0" baseline="0" noProof="0" dirty="0">
              <a:ln>
                <a:noFill/>
              </a:ln>
              <a:effectLst/>
              <a:uLnTx/>
              <a:uFillTx/>
              <a:latin typeface="+mj-lt"/>
              <a:ea typeface="+mj-ea"/>
              <a:cs typeface="+mj-cs"/>
            </a:endParaRPr>
          </a:p>
        </p:txBody>
      </p:sp>
      <p:sp>
        <p:nvSpPr>
          <p:cNvPr id="12" name="Rectangle 11">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93572" y="72735"/>
            <a:ext cx="901879" cy="1174173"/>
          </a:xfrm>
          <a:prstGeom prst="rect">
            <a:avLst/>
          </a:prstGeom>
        </p:spPr>
      </p:pic>
    </p:spTree>
    <p:extLst>
      <p:ext uri="{BB962C8B-B14F-4D97-AF65-F5344CB8AC3E}">
        <p14:creationId xmlns:p14="http://schemas.microsoft.com/office/powerpoint/2010/main" val="3828516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60028" y="1258238"/>
            <a:ext cx="10699172" cy="1785104"/>
          </a:xfrm>
          <a:prstGeom prst="rect">
            <a:avLst/>
          </a:prstGeom>
        </p:spPr>
        <p:txBody>
          <a:bodyPr wrap="square">
            <a:spAutoFit/>
          </a:bodyPr>
          <a:lstStyle/>
          <a:p>
            <a:r>
              <a:rPr lang="en-US" sz="2200" dirty="0"/>
              <a:t>The time-to-market value model of cloud computing, reduces your time to go to market by  enabling you to transition from one computing environment to another at a faster pace. This is because you do not have to spend time commissioning computing infrastructure and environments, you can have any number of computing resources available to you to use in order to deploy your business application or service.</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696172" y="3243849"/>
            <a:ext cx="4686300" cy="3429000"/>
          </a:xfrm>
          <a:prstGeom prst="rect">
            <a:avLst/>
          </a:prstGeom>
        </p:spPr>
      </p:pic>
      <p:sp>
        <p:nvSpPr>
          <p:cNvPr id="6"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Agility for Time to Market</a:t>
            </a:r>
            <a:endParaRPr kumimoji="0" lang="en-US" sz="4400" b="1" i="0" u="none" strike="noStrike" kern="1200" cap="none" spc="0" normalizeH="0" baseline="0" noProof="0" dirty="0">
              <a:ln>
                <a:noFill/>
              </a:ln>
              <a:effectLst/>
              <a:uLnTx/>
              <a:uFillTx/>
              <a:latin typeface="+mj-lt"/>
              <a:ea typeface="+mj-ea"/>
              <a:cs typeface="+mj-cs"/>
            </a:endParaRPr>
          </a:p>
        </p:txBody>
      </p:sp>
      <p:sp>
        <p:nvSpPr>
          <p:cNvPr id="7" name="Rectangle 6">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49445" y="120616"/>
            <a:ext cx="959427" cy="1136684"/>
          </a:xfrm>
          <a:prstGeom prst="rect">
            <a:avLst/>
          </a:prstGeom>
        </p:spPr>
      </p:pic>
    </p:spTree>
    <p:extLst>
      <p:ext uri="{BB962C8B-B14F-4D97-AF65-F5344CB8AC3E}">
        <p14:creationId xmlns:p14="http://schemas.microsoft.com/office/powerpoint/2010/main" val="4002434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p:nvSpPr>
        <p:spPr>
          <a:xfrm>
            <a:off x="710046" y="1401606"/>
            <a:ext cx="9317181" cy="369332"/>
          </a:xfrm>
          <a:prstGeom prst="rect">
            <a:avLst/>
          </a:prstGeom>
        </p:spPr>
        <p:txBody>
          <a:bodyPr wrap="square">
            <a:spAutoFit/>
          </a:bodyPr>
          <a:lstStyle/>
          <a:p>
            <a:r>
              <a:rPr lang="en-US" dirty="0"/>
              <a:t> </a:t>
            </a:r>
          </a:p>
        </p:txBody>
      </p:sp>
      <p:sp>
        <p:nvSpPr>
          <p:cNvPr id="4" name="Rectangle 3"/>
          <p:cNvSpPr/>
          <p:nvPr/>
        </p:nvSpPr>
        <p:spPr>
          <a:xfrm>
            <a:off x="232062" y="2264051"/>
            <a:ext cx="6501247" cy="2123658"/>
          </a:xfrm>
          <a:prstGeom prst="rect">
            <a:avLst/>
          </a:prstGeom>
        </p:spPr>
        <p:txBody>
          <a:bodyPr wrap="square">
            <a:spAutoFit/>
          </a:bodyPr>
          <a:lstStyle/>
          <a:p>
            <a:r>
              <a:rPr lang="en-US" sz="2200" dirty="0"/>
              <a:t>The location flexibility value model enables you to access your computing environment and work from any location due to the ubiquitous nature of computing. </a:t>
            </a:r>
          </a:p>
          <a:p>
            <a:endParaRPr lang="en-US" sz="2200" dirty="0"/>
          </a:p>
          <a:p>
            <a:r>
              <a:rPr lang="en-US" sz="2200" dirty="0"/>
              <a:t>This flexibility increases your productivity and empowers you to have global reach.</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959312" y="1770938"/>
            <a:ext cx="4819650" cy="3352800"/>
          </a:xfrm>
          <a:prstGeom prst="rect">
            <a:avLst/>
          </a:prstGeom>
        </p:spPr>
      </p:pic>
      <p:sp>
        <p:nvSpPr>
          <p:cNvPr id="7"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Location Flexibility</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097491" y="101389"/>
            <a:ext cx="963757" cy="1344336"/>
          </a:xfrm>
          <a:prstGeom prst="rect">
            <a:avLst/>
          </a:prstGeom>
        </p:spPr>
      </p:pic>
    </p:spTree>
    <p:extLst>
      <p:ext uri="{BB962C8B-B14F-4D97-AF65-F5344CB8AC3E}">
        <p14:creationId xmlns:p14="http://schemas.microsoft.com/office/powerpoint/2010/main" val="727761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27256" y="1056162"/>
            <a:ext cx="10617834" cy="1785104"/>
          </a:xfrm>
          <a:prstGeom prst="rect">
            <a:avLst/>
          </a:prstGeom>
        </p:spPr>
        <p:txBody>
          <a:bodyPr wrap="square">
            <a:spAutoFit/>
          </a:bodyPr>
          <a:lstStyle/>
          <a:p>
            <a:pPr marL="342900" indent="-342900">
              <a:buFont typeface="Arial" panose="020B0604020202020204" pitchFamily="34" charset="0"/>
              <a:buChar char="•"/>
            </a:pPr>
            <a:r>
              <a:rPr lang="en-US" sz="2200" dirty="0"/>
              <a:t>The asset optimization value model is similar to the demand flexibility  value model except that the perspective is different. In the demand flexibility model the unmet demand over a product life cycle resulting in loss of business, with this option we should consider the extra investment we will need to make in order to have excess capacity in order to prevent loss of business. </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31195" y="2806985"/>
            <a:ext cx="4829175" cy="3714750"/>
          </a:xfrm>
          <a:prstGeom prst="rect">
            <a:avLst/>
          </a:prstGeom>
        </p:spPr>
      </p:pic>
      <p:sp>
        <p:nvSpPr>
          <p:cNvPr id="5" name="Rectangle 4"/>
          <p:cNvSpPr/>
          <p:nvPr/>
        </p:nvSpPr>
        <p:spPr>
          <a:xfrm>
            <a:off x="276456" y="2755315"/>
            <a:ext cx="6897889" cy="3816429"/>
          </a:xfrm>
          <a:prstGeom prst="rect">
            <a:avLst/>
          </a:prstGeom>
        </p:spPr>
        <p:txBody>
          <a:bodyPr wrap="square">
            <a:spAutoFit/>
          </a:bodyPr>
          <a:lstStyle/>
          <a:p>
            <a:endParaRPr lang="en-US" sz="2200" dirty="0"/>
          </a:p>
          <a:p>
            <a:pPr marL="342900" indent="-342900">
              <a:buFont typeface="Arial" panose="020B0604020202020204" pitchFamily="34" charset="0"/>
              <a:buChar char="•"/>
            </a:pPr>
            <a:r>
              <a:rPr lang="en-US" sz="2200" dirty="0"/>
              <a:t>Or, rather, loss of reputation should your business be impeded due to lack of computing capacity. </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Additionally, when nearing end-of-life of your service, you are left with extra computing infrastructure that takes up needless space and so acts as a drain upon your cash flow. All this assumes that the asset life cycle that affects investment follows the product life cycle. So you can optimize your assets through the use of cloud computing.</a:t>
            </a:r>
          </a:p>
        </p:txBody>
      </p:sp>
      <p:sp>
        <p:nvSpPr>
          <p:cNvPr id="7"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Asset Optimization</a:t>
            </a:r>
            <a:endParaRPr kumimoji="0" lang="en-US" sz="4400" b="1" i="0" u="none" strike="noStrike" kern="1200" cap="none" spc="0" normalizeH="0" baseline="0" noProof="0" dirty="0">
              <a:ln>
                <a:noFill/>
              </a:ln>
              <a:effectLst/>
              <a:uLnTx/>
              <a:uFillTx/>
              <a:latin typeface="+mj-lt"/>
              <a:ea typeface="+mj-ea"/>
              <a:cs typeface="+mj-cs"/>
            </a:endParaRP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097490" y="51024"/>
            <a:ext cx="1017876" cy="1259670"/>
          </a:xfrm>
          <a:prstGeom prst="rect">
            <a:avLst/>
          </a:prstGeom>
        </p:spPr>
      </p:pic>
    </p:spTree>
    <p:extLst>
      <p:ext uri="{BB962C8B-B14F-4D97-AF65-F5344CB8AC3E}">
        <p14:creationId xmlns:p14="http://schemas.microsoft.com/office/powerpoint/2010/main" val="1007103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 Deployment Model"/>
          <p:cNvPicPr>
            <a:picLocks noChangeAspect="1"/>
          </p:cNvPicPr>
          <p:nvPr/>
        </p:nvPicPr>
        <p:blipFill>
          <a:blip r:embed="rId2"/>
          <a:stretch>
            <a:fillRect/>
          </a:stretch>
        </p:blipFill>
        <p:spPr>
          <a:xfrm>
            <a:off x="908031" y="1572855"/>
            <a:ext cx="10191769" cy="4254410"/>
          </a:xfrm>
          <a:prstGeom prst="rect">
            <a:avLst/>
          </a:prstGeom>
        </p:spPr>
      </p:pic>
      <p:sp>
        <p:nvSpPr>
          <p:cNvPr id="5"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Deployment Models</a:t>
            </a:r>
          </a:p>
        </p:txBody>
      </p:sp>
      <p:sp>
        <p:nvSpPr>
          <p:cNvPr id="6" name="Rectangle 5">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312915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C183D7F6-B498-43B3-948B-1728B52AA6E4}">
                <adec:decorative xmlns:adec="http://schemas.microsoft.com/office/drawing/2017/decorative" val="1"/>
              </a:ext>
            </a:extLst>
          </p:cNvPr>
          <p:cNvSpPr/>
          <p:nvPr/>
        </p:nvSpPr>
        <p:spPr>
          <a:xfrm>
            <a:off x="574964" y="1418396"/>
            <a:ext cx="9317181" cy="369332"/>
          </a:xfrm>
          <a:prstGeom prst="rect">
            <a:avLst/>
          </a:prstGeom>
        </p:spPr>
        <p:txBody>
          <a:bodyPr wrap="square">
            <a:spAutoFit/>
          </a:bodyPr>
          <a:lstStyle/>
          <a:p>
            <a:r>
              <a:rPr lang="en-US" dirty="0"/>
              <a:t> </a:t>
            </a:r>
          </a:p>
        </p:txBody>
      </p:sp>
      <p:sp>
        <p:nvSpPr>
          <p:cNvPr id="5" name="Rectangle 4"/>
          <p:cNvSpPr/>
          <p:nvPr/>
        </p:nvSpPr>
        <p:spPr>
          <a:xfrm>
            <a:off x="401767" y="1971421"/>
            <a:ext cx="7199227" cy="4493538"/>
          </a:xfrm>
          <a:prstGeom prst="rect">
            <a:avLst/>
          </a:prstGeom>
        </p:spPr>
        <p:txBody>
          <a:bodyPr wrap="square">
            <a:spAutoFit/>
          </a:bodyPr>
          <a:lstStyle/>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This results in a downward-sloping price curve that increases your profit with experience, and this price curve is known as the experience curve. </a:t>
            </a:r>
          </a:p>
          <a:p>
            <a:pPr marL="342900" indent="-342900">
              <a:buFont typeface="Arial" panose="020B0604020202020204" pitchFamily="34" charset="0"/>
              <a:buChar char="•"/>
            </a:pPr>
            <a:r>
              <a:rPr lang="en-US" sz="2200" dirty="0"/>
              <a:t>Cloud computing is an evolutionary, though revolutionary in terms of its application, change to traditional computing as it draws on computing’s cumulative experience. As such, it represents a shift in traditional computing’s experience curve to the right. This moves the break-even point for using an outsourced cloud computing service, thus increasing your profit margin further. </a:t>
            </a:r>
          </a:p>
          <a:p>
            <a:pPr marL="342900" indent="-342900">
              <a:buFont typeface="Arial" panose="020B0604020202020204" pitchFamily="34" charset="0"/>
              <a:buChar char="•"/>
            </a:pPr>
            <a:r>
              <a:rPr lang="en-US" sz="2200" dirty="0"/>
              <a:t>In fact one of cloud computing’s value proposition is that it increases your profit margin</a:t>
            </a:r>
          </a:p>
        </p:txBody>
      </p:sp>
      <p:sp>
        <p:nvSpPr>
          <p:cNvPr id="6" name="Rectangle 5"/>
          <p:cNvSpPr/>
          <p:nvPr/>
        </p:nvSpPr>
        <p:spPr>
          <a:xfrm>
            <a:off x="386137" y="1066409"/>
            <a:ext cx="10389235" cy="1107996"/>
          </a:xfrm>
          <a:prstGeom prst="rect">
            <a:avLst/>
          </a:prstGeom>
        </p:spPr>
        <p:txBody>
          <a:bodyPr wrap="square">
            <a:spAutoFit/>
          </a:bodyPr>
          <a:lstStyle/>
          <a:p>
            <a:pPr marL="342900" indent="-342900">
              <a:buFont typeface="Arial" panose="020B0604020202020204" pitchFamily="34" charset="0"/>
              <a:buChar char="•"/>
            </a:pPr>
            <a:r>
              <a:rPr lang="en-US" sz="2200" dirty="0"/>
              <a:t>When you produce any good or service, value-added costs (including overheads) fall by about 25 percent every time the cumulative volume, or your accumulated experience, doubles. </a:t>
            </a:r>
          </a:p>
        </p:txBody>
      </p:sp>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Value Models  : </a:t>
            </a:r>
            <a:r>
              <a:rPr kumimoji="0" lang="en-US" sz="4400" b="0" i="0" u="none" strike="noStrike" kern="1200" cap="none" spc="0" normalizeH="0" baseline="0" noProof="0" dirty="0">
                <a:ln>
                  <a:noFill/>
                </a:ln>
                <a:effectLst/>
                <a:uLnTx/>
                <a:uFillTx/>
                <a:latin typeface="+mj-lt"/>
                <a:ea typeface="+mj-ea"/>
                <a:cs typeface="+mj-cs"/>
              </a:rPr>
              <a:t>Profit Margin</a:t>
            </a:r>
            <a:endParaRPr kumimoji="0" lang="en-US" sz="4400" b="1" i="0" u="none" strike="noStrike" kern="1200" cap="none" spc="0" normalizeH="0" baseline="0" noProof="0" dirty="0">
              <a:ln>
                <a:noFill/>
              </a:ln>
              <a:effectLst/>
              <a:uLnTx/>
              <a:uFillTx/>
              <a:latin typeface="+mj-lt"/>
              <a:ea typeface="+mj-ea"/>
              <a:cs typeface="+mj-cs"/>
            </a:endParaRPr>
          </a:p>
        </p:txBody>
      </p:sp>
      <p:sp>
        <p:nvSpPr>
          <p:cNvPr id="11" name="Rectangle 10">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1159837" y="58270"/>
            <a:ext cx="945573" cy="1245177"/>
          </a:xfrm>
          <a:prstGeom prst="rect">
            <a:avLst/>
          </a:prstGeom>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916334" y="2785533"/>
            <a:ext cx="3756377" cy="2048933"/>
          </a:xfrm>
          <a:prstGeom prst="rect">
            <a:avLst/>
          </a:prstGeom>
        </p:spPr>
      </p:pic>
      <p:pic>
        <p:nvPicPr>
          <p:cNvPr id="7" name="Picture 6" descr="Operating Profit Margin"/>
          <p:cNvPicPr>
            <a:picLocks noChangeAspect="1"/>
          </p:cNvPicPr>
          <p:nvPr/>
        </p:nvPicPr>
        <p:blipFill>
          <a:blip r:embed="rId4"/>
          <a:stretch>
            <a:fillRect/>
          </a:stretch>
        </p:blipFill>
        <p:spPr>
          <a:xfrm>
            <a:off x="7786159" y="5177105"/>
            <a:ext cx="4278842" cy="984512"/>
          </a:xfrm>
          <a:prstGeom prst="rect">
            <a:avLst/>
          </a:prstGeom>
        </p:spPr>
      </p:pic>
    </p:spTree>
    <p:extLst>
      <p:ext uri="{BB962C8B-B14F-4D97-AF65-F5344CB8AC3E}">
        <p14:creationId xmlns:p14="http://schemas.microsoft.com/office/powerpoint/2010/main" val="4273940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6136" y="1136877"/>
            <a:ext cx="11532961" cy="4985980"/>
          </a:xfrm>
          <a:prstGeom prst="rect">
            <a:avLst/>
          </a:prstGeom>
        </p:spPr>
        <p:txBody>
          <a:bodyPr wrap="square">
            <a:spAutoFit/>
          </a:bodyPr>
          <a:lstStyle/>
          <a:p>
            <a:r>
              <a:rPr lang="en-US" sz="2000" dirty="0"/>
              <a:t>Service providers define certain performance(s) per their service/product and guarantees them for users.</a:t>
            </a:r>
          </a:p>
          <a:p>
            <a:pPr marL="285750" indent="-285750">
              <a:buFont typeface="Arial" panose="020B0604020202020204" pitchFamily="34" charset="0"/>
              <a:buChar char="•"/>
            </a:pPr>
            <a:r>
              <a:rPr lang="en-US" sz="2000" dirty="0"/>
              <a:t>The typical SLA metrics include memory size, CPU speed/frequency, CPU type (e.g., CPU or graphics processing unit )  storage size, network bandwidth, response time, system uptime, and packet loss. </a:t>
            </a:r>
          </a:p>
          <a:p>
            <a:endParaRPr lang="en-US" sz="2000" dirty="0"/>
          </a:p>
          <a:p>
            <a:endParaRPr lang="en-US" sz="2000" dirty="0"/>
          </a:p>
          <a:p>
            <a:r>
              <a:rPr lang="en-US" sz="2000" dirty="0"/>
              <a:t>An ideal SLA should contain the following :</a:t>
            </a:r>
          </a:p>
          <a:p>
            <a:endParaRPr lang="en-US" sz="2000" dirty="0"/>
          </a:p>
          <a:p>
            <a:pPr marL="742950" lvl="1" indent="-285750">
              <a:buFont typeface="Arial" panose="020B0604020202020204" pitchFamily="34" charset="0"/>
              <a:buChar char="•"/>
            </a:pPr>
            <a:r>
              <a:rPr lang="en-US" sz="2000" dirty="0"/>
              <a:t>A set of services the provider will deliver</a:t>
            </a:r>
          </a:p>
          <a:p>
            <a:pPr marL="742950" lvl="1" indent="-285750">
              <a:buFont typeface="Arial" panose="020B0604020202020204" pitchFamily="34" charset="0"/>
              <a:buChar char="•"/>
            </a:pPr>
            <a:r>
              <a:rPr lang="en-US" sz="2000" dirty="0"/>
              <a:t>A complete, specific definition of each service</a:t>
            </a:r>
          </a:p>
          <a:p>
            <a:pPr marL="742950" lvl="1" indent="-285750">
              <a:buFont typeface="Arial" panose="020B0604020202020204" pitchFamily="34" charset="0"/>
              <a:buChar char="•"/>
            </a:pPr>
            <a:r>
              <a:rPr lang="en-US" sz="2000" dirty="0"/>
              <a:t>The responsibilities of the provider and the user</a:t>
            </a:r>
          </a:p>
          <a:p>
            <a:pPr marL="742950" lvl="1" indent="-285750">
              <a:buFont typeface="Arial" panose="020B0604020202020204" pitchFamily="34" charset="0"/>
              <a:buChar char="•"/>
            </a:pPr>
            <a:r>
              <a:rPr lang="en-US" sz="2000" dirty="0"/>
              <a:t>A set of metrics to determine whether the provider is delivering the service as promised, such as throughput, reliability, durability, elasticity, linearity, automation, and user service response times</a:t>
            </a:r>
          </a:p>
          <a:p>
            <a:pPr marL="742950" lvl="1" indent="-285750">
              <a:buFont typeface="Arial" panose="020B0604020202020204" pitchFamily="34" charset="0"/>
              <a:buChar char="•"/>
            </a:pPr>
            <a:r>
              <a:rPr lang="en-US" sz="2000" dirty="0"/>
              <a:t>An auditing mechanism to monitor the service</a:t>
            </a:r>
          </a:p>
          <a:p>
            <a:pPr marL="742950" lvl="1" indent="-285750">
              <a:buFont typeface="Arial" panose="020B0604020202020204" pitchFamily="34" charset="0"/>
              <a:buChar char="•"/>
            </a:pPr>
            <a:r>
              <a:rPr lang="en-US" sz="2000" dirty="0"/>
              <a:t>The remedies available to the user and provider if the terms of the SLA are not met</a:t>
            </a:r>
          </a:p>
          <a:p>
            <a:pPr marL="742950" lvl="1" indent="-285750">
              <a:buFont typeface="Arial" panose="020B0604020202020204" pitchFamily="34" charset="0"/>
              <a:buChar char="•"/>
            </a:pPr>
            <a:r>
              <a:rPr lang="en-US" sz="2000" dirty="0"/>
              <a:t>How the SLA will change over time</a:t>
            </a:r>
          </a:p>
          <a:p>
            <a:endParaRPr lang="en-US" dirty="0"/>
          </a:p>
        </p:txBody>
      </p:sp>
      <p:sp>
        <p:nvSpPr>
          <p:cNvPr id="4"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Cloud Service Level Agreements (SLA)</a:t>
            </a:r>
          </a:p>
        </p:txBody>
      </p:sp>
      <p:sp>
        <p:nvSpPr>
          <p:cNvPr id="5" name="Rectangle 4">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898925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7"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Summary : Price and Value Models</a:t>
            </a:r>
          </a:p>
        </p:txBody>
      </p:sp>
      <p:sp>
        <p:nvSpPr>
          <p:cNvPr id="10" name="Rectangle 9">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C183D7F6-B498-43B3-948B-1728B52AA6E4}">
                <adec:decorative xmlns:adec="http://schemas.microsoft.com/office/drawing/2017/decorative" val="1"/>
              </a:ext>
            </a:extLst>
          </p:cNvPr>
          <p:cNvSpPr/>
          <p:nvPr/>
        </p:nvSpPr>
        <p:spPr>
          <a:xfrm>
            <a:off x="0" y="6501384"/>
            <a:ext cx="12192000" cy="356616"/>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aphicFrame>
        <p:nvGraphicFramePr>
          <p:cNvPr id="12" name="Content Placeholder 5" descr="Price Models "/>
          <p:cNvGraphicFramePr>
            <a:graphicFrameLocks noGrp="1"/>
          </p:cNvGraphicFramePr>
          <p:nvPr>
            <p:ph idx="1"/>
            <p:extLst>
              <p:ext uri="{D42A27DB-BD31-4B8C-83A1-F6EECF244321}">
                <p14:modId xmlns:p14="http://schemas.microsoft.com/office/powerpoint/2010/main" val="320185155"/>
              </p:ext>
            </p:extLst>
          </p:nvPr>
        </p:nvGraphicFramePr>
        <p:xfrm>
          <a:off x="186593" y="922215"/>
          <a:ext cx="4385408" cy="2509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descr="Value Models"/>
          <p:cNvPicPr>
            <a:picLocks noChangeAspect="1"/>
          </p:cNvPicPr>
          <p:nvPr/>
        </p:nvPicPr>
        <p:blipFill>
          <a:blip r:embed="rId8"/>
          <a:stretch>
            <a:fillRect/>
          </a:stretch>
        </p:blipFill>
        <p:spPr>
          <a:xfrm>
            <a:off x="218831" y="3557946"/>
            <a:ext cx="8362462" cy="2771337"/>
          </a:xfrm>
          <a:prstGeom prst="rect">
            <a:avLst/>
          </a:prstGeom>
        </p:spPr>
      </p:pic>
      <p:sp>
        <p:nvSpPr>
          <p:cNvPr id="14" name="TextBox 13"/>
          <p:cNvSpPr txBox="1"/>
          <p:nvPr/>
        </p:nvSpPr>
        <p:spPr>
          <a:xfrm>
            <a:off x="4829256" y="1824893"/>
            <a:ext cx="4017108" cy="461665"/>
          </a:xfrm>
          <a:prstGeom prst="rect">
            <a:avLst/>
          </a:prstGeom>
          <a:noFill/>
        </p:spPr>
        <p:txBody>
          <a:bodyPr wrap="square" rtlCol="0">
            <a:spAutoFit/>
          </a:bodyPr>
          <a:lstStyle/>
          <a:p>
            <a:r>
              <a:rPr lang="en-US" sz="2400" b="1" dirty="0">
                <a:solidFill>
                  <a:schemeClr val="accent4">
                    <a:lumMod val="75000"/>
                  </a:schemeClr>
                </a:solidFill>
              </a:rPr>
              <a:t>Price Models</a:t>
            </a:r>
          </a:p>
        </p:txBody>
      </p:sp>
      <p:sp>
        <p:nvSpPr>
          <p:cNvPr id="15" name="TextBox 14"/>
          <p:cNvSpPr txBox="1"/>
          <p:nvPr/>
        </p:nvSpPr>
        <p:spPr>
          <a:xfrm>
            <a:off x="8901722" y="4376615"/>
            <a:ext cx="2813539" cy="461665"/>
          </a:xfrm>
          <a:prstGeom prst="rect">
            <a:avLst/>
          </a:prstGeom>
          <a:noFill/>
        </p:spPr>
        <p:txBody>
          <a:bodyPr wrap="square" rtlCol="0">
            <a:spAutoFit/>
          </a:bodyPr>
          <a:lstStyle/>
          <a:p>
            <a:r>
              <a:rPr lang="en-US" sz="2400" b="1" dirty="0">
                <a:solidFill>
                  <a:schemeClr val="accent4">
                    <a:lumMod val="75000"/>
                  </a:schemeClr>
                </a:solidFill>
              </a:rPr>
              <a:t>Value Models</a:t>
            </a:r>
          </a:p>
        </p:txBody>
      </p:sp>
    </p:spTree>
    <p:extLst>
      <p:ext uri="{BB962C8B-B14F-4D97-AF65-F5344CB8AC3E}">
        <p14:creationId xmlns:p14="http://schemas.microsoft.com/office/powerpoint/2010/main" val="18284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n-site (On-Promise) Private Cloud"/>
          <p:cNvPicPr>
            <a:picLocks noChangeAspect="1"/>
          </p:cNvPicPr>
          <p:nvPr/>
        </p:nvPicPr>
        <p:blipFill>
          <a:blip r:embed="rId2"/>
          <a:stretch>
            <a:fillRect/>
          </a:stretch>
        </p:blipFill>
        <p:spPr>
          <a:xfrm>
            <a:off x="8075488" y="3603004"/>
            <a:ext cx="3585094" cy="3048741"/>
          </a:xfrm>
          <a:prstGeom prst="rect">
            <a:avLst/>
          </a:prstGeom>
        </p:spPr>
      </p:pic>
      <p:sp>
        <p:nvSpPr>
          <p:cNvPr id="6" name="TextBox 5"/>
          <p:cNvSpPr txBox="1"/>
          <p:nvPr/>
        </p:nvSpPr>
        <p:spPr>
          <a:xfrm>
            <a:off x="8075488" y="3233672"/>
            <a:ext cx="3413724" cy="369332"/>
          </a:xfrm>
          <a:prstGeom prst="rect">
            <a:avLst/>
          </a:prstGeom>
          <a:noFill/>
        </p:spPr>
        <p:txBody>
          <a:bodyPr wrap="square" rtlCol="0">
            <a:spAutoFit/>
          </a:bodyPr>
          <a:lstStyle/>
          <a:p>
            <a:r>
              <a:rPr lang="en-US" dirty="0"/>
              <a:t>On-Site(On-Promise) Private Cloud</a:t>
            </a:r>
          </a:p>
        </p:txBody>
      </p:sp>
      <p:pic>
        <p:nvPicPr>
          <p:cNvPr id="9" name="Picture 8" descr="Off-site (Out-Sourced) Private Cloud"/>
          <p:cNvPicPr>
            <a:picLocks noChangeAspect="1"/>
          </p:cNvPicPr>
          <p:nvPr/>
        </p:nvPicPr>
        <p:blipFill>
          <a:blip r:embed="rId3"/>
          <a:stretch>
            <a:fillRect/>
          </a:stretch>
        </p:blipFill>
        <p:spPr>
          <a:xfrm>
            <a:off x="139452" y="1395661"/>
            <a:ext cx="4114049" cy="3214371"/>
          </a:xfrm>
          <a:prstGeom prst="rect">
            <a:avLst/>
          </a:prstGeom>
        </p:spPr>
      </p:pic>
      <p:sp>
        <p:nvSpPr>
          <p:cNvPr id="10" name="TextBox 9"/>
          <p:cNvSpPr txBox="1"/>
          <p:nvPr/>
        </p:nvSpPr>
        <p:spPr>
          <a:xfrm>
            <a:off x="297951" y="1069238"/>
            <a:ext cx="3810722" cy="369332"/>
          </a:xfrm>
          <a:prstGeom prst="rect">
            <a:avLst/>
          </a:prstGeom>
          <a:noFill/>
        </p:spPr>
        <p:txBody>
          <a:bodyPr wrap="square" rtlCol="0">
            <a:spAutoFit/>
          </a:bodyPr>
          <a:lstStyle/>
          <a:p>
            <a:r>
              <a:rPr lang="en-US" dirty="0"/>
              <a:t>Off-Site (Out-Sourced) Private Cloud</a:t>
            </a:r>
          </a:p>
        </p:txBody>
      </p:sp>
      <p:sp>
        <p:nvSpPr>
          <p:cNvPr id="11" name="Rectangle 10"/>
          <p:cNvSpPr/>
          <p:nvPr/>
        </p:nvSpPr>
        <p:spPr>
          <a:xfrm>
            <a:off x="4611024" y="1571409"/>
            <a:ext cx="6096000" cy="1107996"/>
          </a:xfrm>
          <a:prstGeom prst="rect">
            <a:avLst/>
          </a:prstGeom>
        </p:spPr>
        <p:txBody>
          <a:bodyPr>
            <a:spAutoFit/>
          </a:bodyPr>
          <a:lstStyle/>
          <a:p>
            <a:r>
              <a:rPr lang="en-US" sz="2200" dirty="0"/>
              <a:t>The cloud infrastructure is provisioned for exclusive use by a single organization comprising multiple consumers (e.g., business units). </a:t>
            </a:r>
          </a:p>
        </p:txBody>
      </p:sp>
      <p:sp>
        <p:nvSpPr>
          <p:cNvPr id="12" name="Rectangle 11"/>
          <p:cNvSpPr/>
          <p:nvPr/>
        </p:nvSpPr>
        <p:spPr>
          <a:xfrm>
            <a:off x="386136" y="4638889"/>
            <a:ext cx="7083175" cy="1107996"/>
          </a:xfrm>
          <a:prstGeom prst="rect">
            <a:avLst/>
          </a:prstGeom>
        </p:spPr>
        <p:txBody>
          <a:bodyPr wrap="square">
            <a:spAutoFit/>
          </a:bodyPr>
          <a:lstStyle/>
          <a:p>
            <a:r>
              <a:rPr lang="en-US" sz="2200" dirty="0"/>
              <a:t>It may be owned, managed, and operated by the organization, a third party, or some combination of them, and it may exist </a:t>
            </a:r>
            <a:r>
              <a:rPr lang="en-US" sz="2200" dirty="0">
                <a:solidFill>
                  <a:srgbClr val="FF0000"/>
                </a:solidFill>
              </a:rPr>
              <a:t>on</a:t>
            </a:r>
            <a:r>
              <a:rPr lang="en-US" sz="2200" dirty="0"/>
              <a:t> or </a:t>
            </a:r>
            <a:r>
              <a:rPr lang="en-US" sz="2200" dirty="0">
                <a:solidFill>
                  <a:srgbClr val="FF0000"/>
                </a:solidFill>
              </a:rPr>
              <a:t>off</a:t>
            </a:r>
            <a:r>
              <a:rPr lang="en-US" sz="2200" dirty="0"/>
              <a:t> </a:t>
            </a:r>
            <a:r>
              <a:rPr lang="en-US" sz="2200" dirty="0">
                <a:solidFill>
                  <a:srgbClr val="FF0000"/>
                </a:solidFill>
              </a:rPr>
              <a:t>premises.</a:t>
            </a:r>
          </a:p>
        </p:txBody>
      </p:sp>
      <p:sp>
        <p:nvSpPr>
          <p:cNvPr id="13"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69108"/>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effectLst/>
                <a:uLnTx/>
                <a:uFillTx/>
                <a:latin typeface="+mj-lt"/>
                <a:ea typeface="+mj-ea"/>
                <a:cs typeface="+mj-cs"/>
              </a:rPr>
              <a:t>  Deployment  Models </a:t>
            </a:r>
            <a:r>
              <a:rPr kumimoji="0" lang="en-US" sz="4400" b="0" i="0" u="none" strike="noStrike" kern="1200" cap="none" spc="0" normalizeH="0" baseline="0" noProof="0" dirty="0">
                <a:ln>
                  <a:noFill/>
                </a:ln>
                <a:effectLst/>
                <a:uLnTx/>
                <a:uFillTx/>
                <a:latin typeface="+mj-lt"/>
                <a:ea typeface="+mj-ea"/>
                <a:cs typeface="+mj-cs"/>
              </a:rPr>
              <a:t>: Private Cloud</a:t>
            </a:r>
            <a:endParaRPr kumimoji="0" lang="en-US" sz="4400" b="1" i="0" u="none" strike="noStrike" kern="1200" cap="none" spc="0" normalizeH="0" baseline="0" noProof="0" dirty="0">
              <a:ln>
                <a:noFill/>
              </a:ln>
              <a:effectLst/>
              <a:uLnTx/>
              <a:uFillTx/>
              <a:latin typeface="+mj-lt"/>
              <a:ea typeface="+mj-ea"/>
              <a:cs typeface="+mj-cs"/>
            </a:endParaRPr>
          </a:p>
        </p:txBody>
      </p:sp>
      <p:sp>
        <p:nvSpPr>
          <p:cNvPr id="14" name="Rectangle 13">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Private Cloud IMG"/>
          <p:cNvPicPr>
            <a:picLocks noChangeAspect="1"/>
          </p:cNvPicPr>
          <p:nvPr/>
        </p:nvPicPr>
        <p:blipFill>
          <a:blip r:embed="rId4"/>
          <a:stretch>
            <a:fillRect/>
          </a:stretch>
        </p:blipFill>
        <p:spPr>
          <a:xfrm>
            <a:off x="10481810" y="0"/>
            <a:ext cx="1710190" cy="956892"/>
          </a:xfrm>
          <a:prstGeom prst="rect">
            <a:avLst/>
          </a:prstGeom>
        </p:spPr>
      </p:pic>
    </p:spTree>
    <p:extLst>
      <p:ext uri="{BB962C8B-B14F-4D97-AF65-F5344CB8AC3E}">
        <p14:creationId xmlns:p14="http://schemas.microsoft.com/office/powerpoint/2010/main" val="1002888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87090" y="3939713"/>
            <a:ext cx="5685706" cy="2830958"/>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1813" y="1313380"/>
            <a:ext cx="5084429" cy="3338386"/>
          </a:xfrm>
          <a:prstGeom prst="rect">
            <a:avLst/>
          </a:prstGeom>
        </p:spPr>
      </p:pic>
      <p:sp>
        <p:nvSpPr>
          <p:cNvPr id="7" name="TextBox 6"/>
          <p:cNvSpPr txBox="1"/>
          <p:nvPr/>
        </p:nvSpPr>
        <p:spPr>
          <a:xfrm>
            <a:off x="500184" y="1063077"/>
            <a:ext cx="4232953" cy="369332"/>
          </a:xfrm>
          <a:prstGeom prst="rect">
            <a:avLst/>
          </a:prstGeom>
          <a:noFill/>
        </p:spPr>
        <p:txBody>
          <a:bodyPr wrap="square" rtlCol="0">
            <a:spAutoFit/>
          </a:bodyPr>
          <a:lstStyle/>
          <a:p>
            <a:r>
              <a:rPr lang="en-US" dirty="0"/>
              <a:t>Off-Site (Out-Sourced) Community Cloud</a:t>
            </a:r>
          </a:p>
        </p:txBody>
      </p:sp>
      <p:sp>
        <p:nvSpPr>
          <p:cNvPr id="8" name="TextBox 7"/>
          <p:cNvSpPr txBox="1"/>
          <p:nvPr/>
        </p:nvSpPr>
        <p:spPr>
          <a:xfrm>
            <a:off x="7402747" y="3446553"/>
            <a:ext cx="4114584" cy="369332"/>
          </a:xfrm>
          <a:prstGeom prst="rect">
            <a:avLst/>
          </a:prstGeom>
          <a:noFill/>
        </p:spPr>
        <p:txBody>
          <a:bodyPr wrap="square" rtlCol="0">
            <a:spAutoFit/>
          </a:bodyPr>
          <a:lstStyle/>
          <a:p>
            <a:r>
              <a:rPr lang="en-US" dirty="0"/>
              <a:t>On-Site(On-Promise) Community Cloud</a:t>
            </a:r>
          </a:p>
        </p:txBody>
      </p:sp>
      <p:sp>
        <p:nvSpPr>
          <p:cNvPr id="9" name="Rectangle 8"/>
          <p:cNvSpPr/>
          <p:nvPr/>
        </p:nvSpPr>
        <p:spPr>
          <a:xfrm>
            <a:off x="4454766" y="1299196"/>
            <a:ext cx="7518029" cy="1446550"/>
          </a:xfrm>
          <a:prstGeom prst="rect">
            <a:avLst/>
          </a:prstGeom>
        </p:spPr>
        <p:txBody>
          <a:bodyPr wrap="square">
            <a:spAutoFit/>
          </a:bodyPr>
          <a:lstStyle/>
          <a:p>
            <a:r>
              <a:rPr lang="en-US" sz="2200" dirty="0"/>
              <a:t>The cloud infrastructure is provisioned for exclusive use by a specific community of consumers from organizations that have shared concerns (e.g., mission, security requirements, policy, and compliance considerations). </a:t>
            </a:r>
          </a:p>
        </p:txBody>
      </p:sp>
      <p:sp>
        <p:nvSpPr>
          <p:cNvPr id="10" name="Rectangle 9"/>
          <p:cNvSpPr/>
          <p:nvPr/>
        </p:nvSpPr>
        <p:spPr>
          <a:xfrm>
            <a:off x="654122" y="4651766"/>
            <a:ext cx="6096000" cy="1446550"/>
          </a:xfrm>
          <a:prstGeom prst="rect">
            <a:avLst/>
          </a:prstGeom>
        </p:spPr>
        <p:txBody>
          <a:bodyPr>
            <a:spAutoFit/>
          </a:bodyPr>
          <a:lstStyle/>
          <a:p>
            <a:r>
              <a:rPr lang="en-US" sz="2200" dirty="0"/>
              <a:t>It may be owned, managed, and operated by one or more of the organizations in the community, a third party, or some combination of them, and it may exist </a:t>
            </a:r>
            <a:r>
              <a:rPr lang="en-US" sz="2200" dirty="0">
                <a:solidFill>
                  <a:srgbClr val="FF0000"/>
                </a:solidFill>
              </a:rPr>
              <a:t>on </a:t>
            </a:r>
            <a:r>
              <a:rPr lang="en-US" sz="2200" dirty="0"/>
              <a:t>or </a:t>
            </a:r>
            <a:r>
              <a:rPr lang="en-US" sz="2200" dirty="0">
                <a:solidFill>
                  <a:srgbClr val="FF0000"/>
                </a:solidFill>
              </a:rPr>
              <a:t>off premises</a:t>
            </a:r>
            <a:r>
              <a:rPr lang="en-US" sz="2200" dirty="0"/>
              <a:t>.</a:t>
            </a:r>
          </a:p>
        </p:txBody>
      </p:sp>
      <p:sp>
        <p:nvSpPr>
          <p:cNvPr id="11"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  Deployment  Models </a:t>
            </a:r>
            <a:r>
              <a:rPr kumimoji="0" lang="en-US" sz="4400" b="0" i="0" u="none" strike="noStrike" kern="1200" cap="none" spc="0" normalizeH="0" baseline="0" noProof="0" dirty="0">
                <a:ln>
                  <a:noFill/>
                </a:ln>
                <a:solidFill>
                  <a:schemeClr val="tx1"/>
                </a:solidFill>
                <a:effectLst/>
                <a:uLnTx/>
                <a:uFillTx/>
                <a:latin typeface="+mj-lt"/>
                <a:ea typeface="+mj-ea"/>
                <a:cs typeface="+mj-cs"/>
              </a:rPr>
              <a:t>: Community Cloud</a:t>
            </a: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12" name="Rectangle 11">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706100" y="0"/>
            <a:ext cx="1485900" cy="1028700"/>
          </a:xfrm>
          <a:prstGeom prst="rect">
            <a:avLst/>
          </a:prstGeom>
        </p:spPr>
      </p:pic>
    </p:spTree>
    <p:extLst>
      <p:ext uri="{BB962C8B-B14F-4D97-AF65-F5344CB8AC3E}">
        <p14:creationId xmlns:p14="http://schemas.microsoft.com/office/powerpoint/2010/main" val="1148141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ublic Cloud"/>
          <p:cNvPicPr>
            <a:picLocks noChangeAspect="1"/>
          </p:cNvPicPr>
          <p:nvPr/>
        </p:nvPicPr>
        <p:blipFill>
          <a:blip r:embed="rId2"/>
          <a:stretch>
            <a:fillRect/>
          </a:stretch>
        </p:blipFill>
        <p:spPr>
          <a:xfrm>
            <a:off x="942332" y="1325652"/>
            <a:ext cx="8304409" cy="2833390"/>
          </a:xfrm>
          <a:prstGeom prst="rect">
            <a:avLst/>
          </a:prstGeom>
        </p:spPr>
      </p:pic>
      <p:sp>
        <p:nvSpPr>
          <p:cNvPr id="6" name="Rectangle 5"/>
          <p:cNvSpPr/>
          <p:nvPr/>
        </p:nvSpPr>
        <p:spPr>
          <a:xfrm>
            <a:off x="386137" y="4467552"/>
            <a:ext cx="11100371" cy="1107996"/>
          </a:xfrm>
          <a:prstGeom prst="rect">
            <a:avLst/>
          </a:prstGeom>
        </p:spPr>
        <p:txBody>
          <a:bodyPr wrap="square">
            <a:spAutoFit/>
          </a:bodyPr>
          <a:lstStyle/>
          <a:p>
            <a:r>
              <a:rPr lang="en-US" sz="2200" dirty="0"/>
              <a:t>The cloud infrastructure is provisioned for open use by the general public. It may be owned, managed, and operated by a business, academic, or government organization, or some combination of them. It exists on the premises of the cloud provider</a:t>
            </a:r>
          </a:p>
        </p:txBody>
      </p:sp>
      <p:sp>
        <p:nvSpPr>
          <p:cNvPr id="7"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tx1"/>
                </a:solidFill>
                <a:effectLst/>
                <a:uLnTx/>
                <a:uFillTx/>
                <a:latin typeface="+mj-lt"/>
                <a:ea typeface="+mj-ea"/>
                <a:cs typeface="+mj-cs"/>
              </a:rPr>
              <a:t>  Deployment  Models </a:t>
            </a:r>
            <a:r>
              <a:rPr kumimoji="0" lang="en-US" sz="4400" b="0" i="0" u="none" strike="noStrike" kern="1200" cap="none" spc="0" normalizeH="0" baseline="0" noProof="0" dirty="0">
                <a:ln>
                  <a:noFill/>
                </a:ln>
                <a:solidFill>
                  <a:schemeClr val="tx1"/>
                </a:solidFill>
                <a:effectLst/>
                <a:uLnTx/>
                <a:uFillTx/>
                <a:latin typeface="+mj-lt"/>
                <a:ea typeface="+mj-ea"/>
                <a:cs typeface="+mj-cs"/>
              </a:rPr>
              <a:t>: Public Cloud</a:t>
            </a:r>
            <a:endParaRPr kumimoji="0" lang="en-US" sz="4400" b="1" i="0" u="none" strike="noStrike" kern="1200" cap="none" spc="0" normalizeH="0" baseline="0" noProof="0" dirty="0">
              <a:ln>
                <a:noFill/>
              </a:ln>
              <a:solidFill>
                <a:schemeClr val="tx1"/>
              </a:solidFill>
              <a:effectLst/>
              <a:uLnTx/>
              <a:uFillTx/>
              <a:latin typeface="+mj-lt"/>
              <a:ea typeface="+mj-ea"/>
              <a:cs typeface="+mj-cs"/>
            </a:endParaRPr>
          </a:p>
        </p:txBody>
      </p:sp>
      <p:sp>
        <p:nvSpPr>
          <p:cNvPr id="8" name="Rectangle 7">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753725" y="0"/>
            <a:ext cx="1438275" cy="981075"/>
          </a:xfrm>
          <a:prstGeom prst="rect">
            <a:avLst/>
          </a:prstGeom>
        </p:spPr>
      </p:pic>
    </p:spTree>
    <p:extLst>
      <p:ext uri="{BB962C8B-B14F-4D97-AF65-F5344CB8AC3E}">
        <p14:creationId xmlns:p14="http://schemas.microsoft.com/office/powerpoint/2010/main" val="2456600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ybrid Cloud"/>
          <p:cNvPicPr>
            <a:picLocks noChangeAspect="1"/>
          </p:cNvPicPr>
          <p:nvPr/>
        </p:nvPicPr>
        <p:blipFill>
          <a:blip r:embed="rId2"/>
          <a:stretch>
            <a:fillRect/>
          </a:stretch>
        </p:blipFill>
        <p:spPr>
          <a:xfrm>
            <a:off x="6482137" y="1528976"/>
            <a:ext cx="5619573" cy="4060165"/>
          </a:xfrm>
          <a:prstGeom prst="rect">
            <a:avLst/>
          </a:prstGeom>
        </p:spPr>
      </p:pic>
      <p:sp>
        <p:nvSpPr>
          <p:cNvPr id="7" name="Rectangle 6"/>
          <p:cNvSpPr/>
          <p:nvPr/>
        </p:nvSpPr>
        <p:spPr>
          <a:xfrm>
            <a:off x="232025" y="1367249"/>
            <a:ext cx="6096000" cy="2462213"/>
          </a:xfrm>
          <a:prstGeom prst="rect">
            <a:avLst/>
          </a:prstGeom>
        </p:spPr>
        <p:txBody>
          <a:bodyPr>
            <a:spAutoFit/>
          </a:bodyPr>
          <a:lstStyle/>
          <a:p>
            <a:r>
              <a:rPr lang="en-US" sz="2200" dirty="0"/>
              <a:t>The cloud infrastructure is a composition of two or more distinct cloud infrastructures (private, community, or public) that remain unique entities, but are bound together by standardized or proprietary technology that enables data and application portability (e.g., cloud bursting for load balancing between clouds). </a:t>
            </a:r>
          </a:p>
        </p:txBody>
      </p:sp>
      <p:sp>
        <p:nvSpPr>
          <p:cNvPr id="9" name="Rectangle 8">
            <a:extLst>
              <a:ext uri="{FF2B5EF4-FFF2-40B4-BE49-F238E27FC236}">
                <a16:creationId xmlns:a16="http://schemas.microsoft.com/office/drawing/2014/main" id="{B3C56530-A068-33FE-F175-FEA674A2E59D}"/>
              </a:ext>
              <a:ext uri="{C183D7F6-B498-43B3-948B-1728B52AA6E4}">
                <adec:decorative xmlns:adec="http://schemas.microsoft.com/office/drawing/2017/decorative" val="1"/>
              </a:ext>
            </a:extLst>
          </p:cNvPr>
          <p:cNvSpPr/>
          <p:nvPr/>
        </p:nvSpPr>
        <p:spPr>
          <a:xfrm>
            <a:off x="1" y="0"/>
            <a:ext cx="75156" cy="685800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61B4861-DEB6-8811-6B0B-3A77E761DBB1}"/>
              </a:ext>
            </a:extLst>
          </p:cNvPr>
          <p:cNvSpPr txBox="1">
            <a:spLocks noGrp="1"/>
          </p:cNvSpPr>
          <p:nvPr>
            <p:ph type="title" idx="4294967295"/>
          </p:nvPr>
        </p:nvSpPr>
        <p:spPr>
          <a:xfrm>
            <a:off x="75158" y="0"/>
            <a:ext cx="12116842" cy="958241"/>
          </a:xfrm>
          <a:prstGeom prst="rect">
            <a:avLst/>
          </a:prstGeom>
          <a:solidFill>
            <a:schemeClr val="accent1">
              <a:lumMod val="20000"/>
              <a:lumOff val="80000"/>
            </a:schemeClr>
          </a:solid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chemeClr val="accent6">
                    <a:lumMod val="50000"/>
                  </a:schemeClr>
                </a:solidFill>
                <a:effectLst/>
                <a:uLnTx/>
                <a:uFillTx/>
                <a:latin typeface="+mj-lt"/>
                <a:ea typeface="+mj-ea"/>
                <a:cs typeface="+mj-cs"/>
              </a:rPr>
              <a:t>  Deployment  Models : </a:t>
            </a:r>
            <a:r>
              <a:rPr kumimoji="0" lang="en-US" sz="4400" b="0" i="0" u="none" strike="noStrike" kern="1200" cap="none" spc="0" normalizeH="0" baseline="0" noProof="0" dirty="0">
                <a:ln>
                  <a:noFill/>
                </a:ln>
                <a:effectLst/>
                <a:uLnTx/>
                <a:uFillTx/>
                <a:latin typeface="+mj-lt"/>
                <a:ea typeface="+mj-ea"/>
                <a:cs typeface="+mj-cs"/>
              </a:rPr>
              <a:t>Hybrid Cloud</a:t>
            </a:r>
            <a:endParaRPr kumimoji="0" lang="en-US" sz="4400" b="1" i="0" u="none" strike="noStrike" kern="1200" cap="none" spc="0" normalizeH="0" baseline="0" noProof="0" dirty="0">
              <a:ln>
                <a:noFill/>
              </a:ln>
              <a:effectLst/>
              <a:uLnTx/>
              <a:uFillTx/>
              <a:latin typeface="+mj-lt"/>
              <a:ea typeface="+mj-ea"/>
              <a:cs typeface="+mj-cs"/>
            </a:endParaRP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16492" y="0"/>
            <a:ext cx="1375508" cy="968911"/>
          </a:xfrm>
          <a:prstGeom prst="rect">
            <a:avLst/>
          </a:prstGeom>
        </p:spPr>
      </p:pic>
    </p:spTree>
    <p:extLst>
      <p:ext uri="{BB962C8B-B14F-4D97-AF65-F5344CB8AC3E}">
        <p14:creationId xmlns:p14="http://schemas.microsoft.com/office/powerpoint/2010/main" val="836386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2778</TotalTime>
  <Words>5567</Words>
  <Application>Microsoft Office PowerPoint</Application>
  <PresentationFormat>Widescreen</PresentationFormat>
  <Paragraphs>317</Paragraphs>
  <Slides>52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Oswald</vt:lpstr>
      <vt:lpstr>Office Theme</vt:lpstr>
      <vt:lpstr>Cloud Models </vt:lpstr>
      <vt:lpstr>  Module Objectives</vt:lpstr>
      <vt:lpstr>  Cloud Models </vt:lpstr>
      <vt:lpstr>  Cloud Deployment Models </vt:lpstr>
      <vt:lpstr>  Cloud Deployment Models</vt:lpstr>
      <vt:lpstr>  Deployment  Models : Private Cloud</vt:lpstr>
      <vt:lpstr>  Deployment  Models : Community Cloud</vt:lpstr>
      <vt:lpstr>  Deployment  Models : Public Cloud</vt:lpstr>
      <vt:lpstr>  Deployment  Models : Hybrid Cloud</vt:lpstr>
      <vt:lpstr>  Cloud Service Models </vt:lpstr>
      <vt:lpstr>  Cloud Service  Models</vt:lpstr>
      <vt:lpstr>  Cloud Service  Models</vt:lpstr>
      <vt:lpstr>  Cloud Service  Models</vt:lpstr>
      <vt:lpstr>  Traditional (or Private Cloud) Computing Models</vt:lpstr>
      <vt:lpstr>Cloud Service  Models : Infrastructure as a Service</vt:lpstr>
      <vt:lpstr>Cloud Service  Models : Infrastructure as a Service</vt:lpstr>
      <vt:lpstr>Cloud Service  Models : Infrastructure as a Service</vt:lpstr>
      <vt:lpstr>  Cloud Service  Models : Platform as a Service</vt:lpstr>
      <vt:lpstr>  Cloud Service  Models : Platform as a Service</vt:lpstr>
      <vt:lpstr>  Cloud Service  Models : Platform as a Service</vt:lpstr>
      <vt:lpstr>  Cloud Service  Models : Platform as a Service</vt:lpstr>
      <vt:lpstr>  Cloud Service  Models : Software as a Service</vt:lpstr>
      <vt:lpstr>  Cloud Service  Models : Software as a Service</vt:lpstr>
      <vt:lpstr>  Cloud Service  Models : Software as a Service</vt:lpstr>
      <vt:lpstr>  Cloud Service  Models : Software as a Service</vt:lpstr>
      <vt:lpstr>  Cloud Service  Models : Software as a Service</vt:lpstr>
      <vt:lpstr>  Cloud Service  Models : Software as a Service</vt:lpstr>
      <vt:lpstr>   Cloud Service  Models</vt:lpstr>
      <vt:lpstr>  Cloud Service  Models : Users</vt:lpstr>
      <vt:lpstr>  Summary : Service Models &amp;Deployment Models</vt:lpstr>
      <vt:lpstr>  Price Models </vt:lpstr>
      <vt:lpstr>  Price Models </vt:lpstr>
      <vt:lpstr>  Price Models : Utility Based (1/4)</vt:lpstr>
      <vt:lpstr>  Price Models : Utility Based (2/4)</vt:lpstr>
      <vt:lpstr>  Price Models : Service Based (3/4)</vt:lpstr>
      <vt:lpstr>  Price Models : Service Based (4/4)</vt:lpstr>
      <vt:lpstr>  Price Models : Performance Based (1/2)</vt:lpstr>
      <vt:lpstr>  Price Models : Performance Based (2/2)</vt:lpstr>
      <vt:lpstr>  Price Models : Market Oriented Based (1/2)</vt:lpstr>
      <vt:lpstr>  Price Models : Market Oriented Based (2/2)</vt:lpstr>
      <vt:lpstr>  Price Models : Hybrid</vt:lpstr>
      <vt:lpstr>  Value Models </vt:lpstr>
      <vt:lpstr>  Value Models </vt:lpstr>
      <vt:lpstr>  Value Models  : Operation Expense</vt:lpstr>
      <vt:lpstr>  Value Models  : User Demand Flexibility</vt:lpstr>
      <vt:lpstr>  Value Models  : Price Flexibility</vt:lpstr>
      <vt:lpstr>  Value Models  : Agility for Time to Market</vt:lpstr>
      <vt:lpstr>  Value Models  : Location Flexibility</vt:lpstr>
      <vt:lpstr>  Value Models  : Asset Optimization</vt:lpstr>
      <vt:lpstr>  Value Models  : Profit Margin</vt:lpstr>
      <vt:lpstr>  Cloud Service Level Agreements (SLA)</vt:lpstr>
      <vt:lpstr>  Summary : Price and Value Models</vt:lpstr>
    </vt:vector>
  </TitlesOfParts>
  <Company>University of Texas at Dallas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Calisir, Engin</dc:creator>
  <cp:lastModifiedBy>Gray, Jasmin Janiece</cp:lastModifiedBy>
  <cp:revision>90</cp:revision>
  <dcterms:created xsi:type="dcterms:W3CDTF">2019-07-09T20:27:22Z</dcterms:created>
  <dcterms:modified xsi:type="dcterms:W3CDTF">2023-05-08T21:14:26Z</dcterms:modified>
</cp:coreProperties>
</file>